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8" d="100"/>
          <a:sy n="48" d="100"/>
        </p:scale>
        <p:origin x="291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24227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184525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107866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71051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27421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111039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316944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24406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280120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162279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F619789-608C-4B19-B52B-F9FB6F7440FC}" type="datetimeFigureOut">
              <a:rPr kumimoji="1" lang="ja-JP" altLang="en-US" smtClean="0"/>
              <a:t>2025/5/16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136468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2F619789-608C-4B19-B52B-F9FB6F7440FC}" type="datetimeFigureOut">
              <a:rPr kumimoji="1" lang="ja-JP" altLang="en-US" smtClean="0"/>
              <a:t>2025/5/16</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915056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nosei@city.kesennuma.lg.jp"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12888" y="123032"/>
            <a:ext cx="10341293" cy="1200329"/>
          </a:xfrm>
          <a:prstGeom prst="rect">
            <a:avLst/>
          </a:prstGeom>
          <a:noFill/>
        </p:spPr>
        <p:txBody>
          <a:bodyPr wrap="none" lIns="91440" tIns="45720" rIns="91440" bIns="45720">
            <a:spAutoFit/>
          </a:bodyPr>
          <a:lstStyle/>
          <a:p>
            <a:pPr algn="ctr"/>
            <a:r>
              <a:rPr lang="ja-JP" altLang="en-US" sz="7200" b="1" cap="none" spc="0" dirty="0" smtClean="0">
                <a:ln w="13462">
                  <a:solidFill>
                    <a:srgbClr val="C00000"/>
                  </a:solidFill>
                  <a:prstDash val="solid"/>
                </a:ln>
                <a:solidFill>
                  <a:srgbClr val="00B050"/>
                </a:solidFill>
                <a:effectLst>
                  <a:outerShdw dist="38100" dir="2700000" algn="bl" rotWithShape="0">
                    <a:schemeClr val="accent5"/>
                  </a:outerShdw>
                </a:effectLst>
              </a:rPr>
              <a:t>酒米サポーターズクラブ</a:t>
            </a:r>
            <a:endParaRPr lang="ja-JP" altLang="en-US" sz="7200" b="1" cap="none" spc="0" dirty="0">
              <a:ln w="13462">
                <a:solidFill>
                  <a:srgbClr val="C00000"/>
                </a:solidFill>
                <a:prstDash val="solid"/>
              </a:ln>
              <a:solidFill>
                <a:srgbClr val="00B050"/>
              </a:solidFill>
              <a:effectLst>
                <a:outerShdw dist="38100" dir="2700000" algn="bl" rotWithShape="0">
                  <a:schemeClr val="accent5"/>
                </a:outerShdw>
              </a:effectLst>
            </a:endParaRPr>
          </a:p>
        </p:txBody>
      </p:sp>
      <p:sp>
        <p:nvSpPr>
          <p:cNvPr id="5" name="正方形/長方形 4"/>
          <p:cNvSpPr/>
          <p:nvPr/>
        </p:nvSpPr>
        <p:spPr>
          <a:xfrm>
            <a:off x="910466" y="1478266"/>
            <a:ext cx="10341293" cy="1608793"/>
          </a:xfrm>
          <a:prstGeom prst="rect">
            <a:avLst/>
          </a:prstGeom>
          <a:noFill/>
          <a:ln>
            <a:noFill/>
          </a:ln>
        </p:spPr>
        <p:txBody>
          <a:bodyPr wrap="none" lIns="91440" tIns="45720" rIns="91440" bIns="45720">
            <a:prstTxWarp prst="textPlain">
              <a:avLst/>
            </a:prstTxWarp>
            <a:spAutoFit/>
          </a:bodyPr>
          <a:lstStyle/>
          <a:p>
            <a:pPr algn="ctr"/>
            <a:r>
              <a:rPr lang="ja-JP" altLang="en-US" sz="7200" b="1" cap="none" spc="0" dirty="0" smtClean="0">
                <a:ln w="13462">
                  <a:solidFill>
                    <a:schemeClr val="tx1"/>
                  </a:solidFill>
                  <a:prstDash val="solid"/>
                </a:ln>
                <a:solidFill>
                  <a:srgbClr val="00B0F0"/>
                </a:solidFill>
                <a:effectLst>
                  <a:outerShdw blurRad="60007" dist="200025" dir="15000000" sy="30000" kx="-1800000" algn="bl" rotWithShape="0">
                    <a:srgbClr val="C00000">
                      <a:alpha val="32000"/>
                    </a:srgbClr>
                  </a:outerShdw>
                </a:effectLst>
                <a:latin typeface="HGP創英角ﾎﾟｯﾌﾟ体" panose="040B0A00000000000000" pitchFamily="50" charset="-128"/>
                <a:ea typeface="HGP創英角ﾎﾟｯﾌﾟ体" panose="040B0A00000000000000" pitchFamily="50" charset="-128"/>
              </a:rPr>
              <a:t>「田植え」参加者募集！</a:t>
            </a:r>
            <a:endParaRPr lang="ja-JP" altLang="en-US" sz="7200" b="1" cap="none" spc="0" dirty="0">
              <a:ln w="13462">
                <a:solidFill>
                  <a:schemeClr val="tx1"/>
                </a:solidFill>
                <a:prstDash val="solid"/>
              </a:ln>
              <a:solidFill>
                <a:srgbClr val="00B0F0"/>
              </a:solidFill>
              <a:effectLst>
                <a:outerShdw blurRad="60007" dist="200025" dir="15000000" sy="30000" kx="-1800000" algn="bl" rotWithShape="0">
                  <a:srgbClr val="C00000">
                    <a:alpha val="32000"/>
                  </a:srgbClr>
                </a:outerShdw>
              </a:effectLst>
              <a:latin typeface="HGP創英角ﾎﾟｯﾌﾟ体" panose="040B0A00000000000000" pitchFamily="50" charset="-128"/>
              <a:ea typeface="HGP創英角ﾎﾟｯﾌﾟ体" panose="040B0A00000000000000" pitchFamily="50" charset="-128"/>
            </a:endParaRPr>
          </a:p>
        </p:txBody>
      </p:sp>
      <p:sp>
        <p:nvSpPr>
          <p:cNvPr id="6" name="テキスト ボックス 5"/>
          <p:cNvSpPr txBox="1"/>
          <p:nvPr/>
        </p:nvSpPr>
        <p:spPr>
          <a:xfrm>
            <a:off x="118354" y="3485796"/>
            <a:ext cx="12039010" cy="2308324"/>
          </a:xfrm>
          <a:prstGeom prst="rect">
            <a:avLst/>
          </a:prstGeom>
          <a:solidFill>
            <a:srgbClr val="66FF66"/>
          </a:solidFill>
          <a:effectLst>
            <a:glow rad="63500">
              <a:schemeClr val="accent6">
                <a:satMod val="175000"/>
                <a:alpha val="40000"/>
              </a:schemeClr>
            </a:glow>
            <a:softEdge rad="127000"/>
          </a:effectLst>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　</a:t>
            </a:r>
            <a:r>
              <a:rPr kumimoji="1" lang="ja-JP" altLang="en-US" sz="2000" dirty="0" smtClean="0">
                <a:latin typeface="HG丸ｺﾞｼｯｸM-PRO" panose="020F0600000000000000" pitchFamily="50" charset="-128"/>
                <a:ea typeface="HG丸ｺﾞｼｯｸM-PRO" panose="020F0600000000000000" pitchFamily="50" charset="-128"/>
              </a:rPr>
              <a:t>酒米サポーターズクラブでは，市内廿一地区で日本酒の原料となる酒米「蔵の華」</a:t>
            </a:r>
            <a:r>
              <a:rPr kumimoji="1" lang="ja-JP" altLang="en-US" sz="2000" dirty="0" err="1" smtClean="0">
                <a:latin typeface="HG丸ｺﾞｼｯｸM-PRO" panose="020F0600000000000000" pitchFamily="50" charset="-128"/>
                <a:ea typeface="HG丸ｺﾞｼｯｸM-PRO" panose="020F0600000000000000" pitchFamily="50" charset="-128"/>
              </a:rPr>
              <a:t>づ</a:t>
            </a:r>
            <a:r>
              <a:rPr kumimoji="1" lang="ja-JP" altLang="en-US" sz="2000" dirty="0" smtClean="0">
                <a:latin typeface="HG丸ｺﾞｼｯｸM-PRO" panose="020F0600000000000000" pitchFamily="50" charset="-128"/>
                <a:ea typeface="HG丸ｺﾞｼｯｸM-PRO" panose="020F0600000000000000" pitchFamily="50" charset="-128"/>
              </a:rPr>
              <a:t>くり</a:t>
            </a:r>
            <a:r>
              <a:rPr kumimoji="1" lang="ja-JP" altLang="en-US" sz="2000" dirty="0">
                <a:latin typeface="HG丸ｺﾞｼｯｸM-PRO" panose="020F0600000000000000" pitchFamily="50" charset="-128"/>
                <a:ea typeface="HG丸ｺﾞｼｯｸM-PRO" panose="020F0600000000000000" pitchFamily="50" charset="-128"/>
              </a:rPr>
              <a:t>の</a:t>
            </a:r>
            <a:r>
              <a:rPr kumimoji="1" lang="ja-JP" altLang="en-US" sz="2000" dirty="0" smtClean="0">
                <a:latin typeface="HG丸ｺﾞｼｯｸM-PRO" panose="020F0600000000000000" pitchFamily="50" charset="-128"/>
                <a:ea typeface="HG丸ｺﾞｼｯｸM-PRO" panose="020F0600000000000000" pitchFamily="50" charset="-128"/>
              </a:rPr>
              <a:t>お手伝いしていますが，今年で</a:t>
            </a:r>
            <a:r>
              <a:rPr kumimoji="1" lang="en-US" altLang="ja-JP" sz="2000" dirty="0" smtClean="0">
                <a:latin typeface="HG丸ｺﾞｼｯｸM-PRO" panose="020F0600000000000000" pitchFamily="50" charset="-128"/>
                <a:ea typeface="HG丸ｺﾞｼｯｸM-PRO" panose="020F0600000000000000" pitchFamily="50" charset="-128"/>
              </a:rPr>
              <a:t>24</a:t>
            </a:r>
            <a:r>
              <a:rPr kumimoji="1" lang="ja-JP" altLang="en-US" sz="2000" dirty="0" smtClean="0">
                <a:latin typeface="HG丸ｺﾞｼｯｸM-PRO" panose="020F0600000000000000" pitchFamily="50" charset="-128"/>
                <a:ea typeface="HG丸ｺﾞｼｯｸM-PRO" panose="020F0600000000000000" pitchFamily="50" charset="-128"/>
              </a:rPr>
              <a:t>年目を迎えます。</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今年も機械に頼らず自分たちの手による昔ながらの「田植え」を行います。</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秋には稲刈りも予定しています。自分たちで植えた苗が育ち酒米となり，やがて美味しい日本酒となることを想像するとワクワクしませんか。</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５月の爽やかな風を感じながら，田植えを一緒に体験して心地よい汗を流しましょう！！</a:t>
            </a:r>
            <a:endParaRPr kumimoji="1" lang="en-US" altLang="ja-JP" sz="2000" dirty="0" smtClean="0">
              <a:latin typeface="HG丸ｺﾞｼｯｸM-PRO" panose="020F0600000000000000" pitchFamily="50" charset="-128"/>
              <a:ea typeface="HG丸ｺﾞｼｯｸM-PRO" panose="020F0600000000000000" pitchFamily="50" charset="-128"/>
            </a:endParaRPr>
          </a:p>
          <a:p>
            <a:endParaRPr kumimoji="1" lang="ja-JP" altLang="en-US" sz="2000" dirty="0"/>
          </a:p>
        </p:txBody>
      </p:sp>
      <p:sp>
        <p:nvSpPr>
          <p:cNvPr id="10" name="角丸四角形 9"/>
          <p:cNvSpPr/>
          <p:nvPr/>
        </p:nvSpPr>
        <p:spPr>
          <a:xfrm>
            <a:off x="307576" y="6087977"/>
            <a:ext cx="11702889" cy="5021625"/>
          </a:xfrm>
          <a:prstGeom prst="roundRect">
            <a:avLst/>
          </a:prstGeom>
          <a:noFill/>
          <a:ln w="28575"/>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800" dirty="0">
              <a:solidFill>
                <a:schemeClr val="tx1"/>
              </a:solidFill>
            </a:endParaRPr>
          </a:p>
        </p:txBody>
      </p:sp>
      <p:sp>
        <p:nvSpPr>
          <p:cNvPr id="11" name="テキスト ボックス 10"/>
          <p:cNvSpPr txBox="1"/>
          <p:nvPr/>
        </p:nvSpPr>
        <p:spPr>
          <a:xfrm>
            <a:off x="404924" y="6116022"/>
            <a:ext cx="11250196" cy="4985980"/>
          </a:xfrm>
          <a:prstGeom prst="rect">
            <a:avLst/>
          </a:prstGeom>
          <a:noFill/>
        </p:spPr>
        <p:txBody>
          <a:bodyPr wrap="none" rtlCol="0">
            <a:spAutoFit/>
          </a:bodyPr>
          <a:lstStyle/>
          <a:p>
            <a:pPr>
              <a:lnSpc>
                <a:spcPts val="4000"/>
              </a:lnSpc>
            </a:pPr>
            <a:r>
              <a:rPr kumimoji="1" lang="ja-JP" altLang="en-US" sz="2400" dirty="0" smtClean="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日　時　令和</a:t>
            </a:r>
            <a:r>
              <a:rPr kumimoji="1" lang="en-US" altLang="ja-JP" sz="2200" b="1" dirty="0" smtClean="0">
                <a:latin typeface="HG丸ｺﾞｼｯｸM-PRO" panose="020F0600000000000000" pitchFamily="50" charset="-128"/>
                <a:ea typeface="HG丸ｺﾞｼｯｸM-PRO" panose="020F0600000000000000" pitchFamily="50" charset="-128"/>
              </a:rPr>
              <a:t>7</a:t>
            </a:r>
            <a:r>
              <a:rPr kumimoji="1" lang="ja-JP" altLang="en-US" sz="2200" b="1" dirty="0" smtClean="0">
                <a:latin typeface="HG丸ｺﾞｼｯｸM-PRO" panose="020F0600000000000000" pitchFamily="50" charset="-128"/>
                <a:ea typeface="HG丸ｺﾞｼｯｸM-PRO" panose="020F0600000000000000" pitchFamily="50" charset="-128"/>
              </a:rPr>
              <a:t>年５月２</a:t>
            </a:r>
            <a:r>
              <a:rPr kumimoji="1" lang="en-US" altLang="ja-JP" sz="2200" b="1" dirty="0" smtClean="0">
                <a:latin typeface="HG丸ｺﾞｼｯｸM-PRO" panose="020F0600000000000000" pitchFamily="50" charset="-128"/>
                <a:ea typeface="HG丸ｺﾞｼｯｸM-PRO" panose="020F0600000000000000" pitchFamily="50" charset="-128"/>
              </a:rPr>
              <a:t>5</a:t>
            </a:r>
            <a:r>
              <a:rPr kumimoji="1" lang="ja-JP" altLang="en-US" sz="2200" b="1" dirty="0" smtClean="0">
                <a:latin typeface="HG丸ｺﾞｼｯｸM-PRO" panose="020F0600000000000000" pitchFamily="50" charset="-128"/>
                <a:ea typeface="HG丸ｺﾞｼｯｸM-PRO" panose="020F0600000000000000" pitchFamily="50" charset="-128"/>
              </a:rPr>
              <a:t>日（日）午前９時から１１時頃まで</a:t>
            </a:r>
            <a:endParaRPr kumimoji="1" lang="en-US" altLang="ja-JP" sz="2200" b="1"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u="wavy" dirty="0" smtClean="0">
                <a:latin typeface="HG丸ｺﾞｼｯｸM-PRO" panose="020F0600000000000000" pitchFamily="50" charset="-128"/>
                <a:ea typeface="HG丸ｺﾞｼｯｸM-PRO" panose="020F0600000000000000" pitchFamily="50" charset="-128"/>
              </a:rPr>
              <a:t>雨天決行</a:t>
            </a:r>
            <a:r>
              <a:rPr kumimoji="1" lang="ja-JP" altLang="en-US" sz="2200" dirty="0" smtClean="0">
                <a:latin typeface="HG丸ｺﾞｼｯｸM-PRO" panose="020F0600000000000000" pitchFamily="50" charset="-128"/>
                <a:ea typeface="HG丸ｺﾞｼｯｸM-PRO" panose="020F0600000000000000" pitchFamily="50" charset="-128"/>
              </a:rPr>
              <a:t>）</a:t>
            </a:r>
            <a:endParaRPr kumimoji="1" lang="en-US" altLang="ja-JP" sz="2200"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場　所　気仙沼市廿一地区　酒米体験田</a:t>
            </a:r>
            <a:endParaRPr kumimoji="1" lang="en-US" altLang="ja-JP" sz="2200" b="1"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dirty="0">
                <a:latin typeface="HG丸ｺﾞｼｯｸM-PRO" panose="020F0600000000000000" pitchFamily="50" charset="-128"/>
                <a:ea typeface="HG丸ｺﾞｼｯｸM-PRO" panose="020F0600000000000000" pitchFamily="50" charset="-128"/>
              </a:rPr>
              <a:t>　</a:t>
            </a: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en-US" altLang="ja-JP" sz="2200" dirty="0" smtClean="0">
                <a:latin typeface="HG丸ｺﾞｼｯｸM-PRO" panose="020F0600000000000000" pitchFamily="50" charset="-128"/>
                <a:ea typeface="HG丸ｺﾞｼｯｸM-PRO" panose="020F0600000000000000" pitchFamily="50" charset="-128"/>
              </a:rPr>
              <a:t>(</a:t>
            </a:r>
            <a:r>
              <a:rPr kumimoji="1" lang="ja-JP" altLang="en-US" sz="2200" dirty="0" smtClean="0">
                <a:latin typeface="HG丸ｺﾞｼｯｸM-PRO" panose="020F0600000000000000" pitchFamily="50" charset="-128"/>
                <a:ea typeface="HG丸ｺﾞｼｯｸM-PRO" panose="020F0600000000000000" pitchFamily="50" charset="-128"/>
              </a:rPr>
              <a:t>「上廿一バス停」（終点）から徳仙丈方面に約５００ｍ</a:t>
            </a:r>
            <a:r>
              <a:rPr kumimoji="1" lang="en-US" altLang="ja-JP" sz="2200" dirty="0" smtClean="0">
                <a:latin typeface="HG丸ｺﾞｼｯｸM-PRO" panose="020F0600000000000000" pitchFamily="50" charset="-128"/>
                <a:ea typeface="HG丸ｺﾞｼｯｸM-PRO" panose="020F0600000000000000" pitchFamily="50" charset="-128"/>
              </a:rPr>
              <a:t>)</a:t>
            </a:r>
          </a:p>
          <a:p>
            <a:pPr>
              <a:lnSpc>
                <a:spcPts val="4000"/>
              </a:lnSpc>
            </a:pP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持ち物　長靴　タオル　帽子　飲み物　軍手</a:t>
            </a:r>
            <a:endParaRPr kumimoji="1" lang="en-US" altLang="ja-JP" sz="2200" b="1"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b="1" dirty="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　　　　参加費　無料</a:t>
            </a:r>
            <a:endParaRPr kumimoji="1" lang="en-US" altLang="ja-JP" sz="2200" b="1"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b="1" dirty="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その他　駐車場には限りがありますので，できるだけ乗り合わせでお越しください。</a:t>
            </a:r>
            <a:endParaRPr kumimoji="1" lang="en-US" altLang="ja-JP" sz="2200" b="1"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b="1" dirty="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申込み</a:t>
            </a: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５月２</a:t>
            </a:r>
            <a:r>
              <a:rPr kumimoji="1" lang="ja-JP" altLang="en-US" sz="2200" b="1" dirty="0">
                <a:latin typeface="HG丸ｺﾞｼｯｸM-PRO" panose="020F0600000000000000" pitchFamily="50" charset="-128"/>
                <a:ea typeface="HG丸ｺﾞｼｯｸM-PRO" panose="020F0600000000000000" pitchFamily="50" charset="-128"/>
              </a:rPr>
              <a:t>１</a:t>
            </a:r>
            <a:r>
              <a:rPr kumimoji="1" lang="ja-JP" altLang="en-US" sz="2200" b="1" dirty="0" smtClean="0">
                <a:latin typeface="HG丸ｺﾞｼｯｸM-PRO" panose="020F0600000000000000" pitchFamily="50" charset="-128"/>
                <a:ea typeface="HG丸ｺﾞｼｯｸM-PRO" panose="020F0600000000000000" pitchFamily="50" charset="-128"/>
              </a:rPr>
              <a:t>日（水）午後５時まで</a:t>
            </a:r>
            <a:r>
              <a:rPr kumimoji="1" lang="ja-JP" altLang="en-US" sz="2200" dirty="0" smtClean="0">
                <a:latin typeface="HG丸ｺﾞｼｯｸM-PRO" panose="020F0600000000000000" pitchFamily="50" charset="-128"/>
                <a:ea typeface="HG丸ｺﾞｼｯｸM-PRO" panose="020F0600000000000000" pitchFamily="50" charset="-128"/>
              </a:rPr>
              <a:t>事務局にご連絡ください。</a:t>
            </a:r>
            <a:endParaRPr kumimoji="1" lang="en-US" altLang="ja-JP" sz="2200"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dirty="0">
                <a:latin typeface="HG丸ｺﾞｼｯｸM-PRO" panose="020F0600000000000000" pitchFamily="50" charset="-128"/>
                <a:ea typeface="HG丸ｺﾞｼｯｸM-PRO" panose="020F0600000000000000" pitchFamily="50" charset="-128"/>
              </a:rPr>
              <a:t>　</a:t>
            </a: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u="wavy" dirty="0" smtClean="0">
                <a:latin typeface="HG丸ｺﾞｼｯｸM-PRO" panose="020F0600000000000000" pitchFamily="50" charset="-128"/>
                <a:ea typeface="HG丸ｺﾞｼｯｸM-PRO" panose="020F0600000000000000" pitchFamily="50" charset="-128"/>
              </a:rPr>
              <a:t>当日とびこみ参加でもＯＫ！</a:t>
            </a:r>
            <a:r>
              <a:rPr kumimoji="1" lang="ja-JP" altLang="en-US" sz="2200" dirty="0" smtClean="0">
                <a:latin typeface="HG丸ｺﾞｼｯｸM-PRO" panose="020F0600000000000000" pitchFamily="50" charset="-128"/>
                <a:ea typeface="HG丸ｺﾞｼｯｸM-PRO" panose="020F0600000000000000" pitchFamily="50" charset="-128"/>
              </a:rPr>
              <a:t>）</a:t>
            </a:r>
            <a:endParaRPr kumimoji="1" lang="en-US" altLang="ja-JP" sz="2200"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12" name="テキスト ボックス 11"/>
          <p:cNvSpPr txBox="1"/>
          <p:nvPr/>
        </p:nvSpPr>
        <p:spPr>
          <a:xfrm>
            <a:off x="677834" y="14503332"/>
            <a:ext cx="10648318" cy="1446550"/>
          </a:xfrm>
          <a:prstGeom prst="rect">
            <a:avLst/>
          </a:prstGeom>
          <a:noFill/>
        </p:spPr>
        <p:txBody>
          <a:bodyPr wrap="square" rtlCol="0">
            <a:spAutoFit/>
          </a:bodyPr>
          <a:lstStyle/>
          <a:p>
            <a:r>
              <a:rPr kumimoji="1" lang="ja-JP" altLang="en-US" sz="2200" dirty="0" smtClean="0">
                <a:latin typeface="HG丸ｺﾞｼｯｸM-PRO" panose="020F0600000000000000" pitchFamily="50" charset="-128"/>
                <a:ea typeface="HG丸ｺﾞｼｯｸM-PRO" panose="020F0600000000000000" pitchFamily="50" charset="-128"/>
              </a:rPr>
              <a:t>☆問合せ・申込み先☆</a:t>
            </a:r>
            <a:endParaRPr kumimoji="1" lang="en-US" altLang="ja-JP" sz="2200" dirty="0" smtClean="0">
              <a:latin typeface="HG丸ｺﾞｼｯｸM-PRO" panose="020F0600000000000000" pitchFamily="50" charset="-128"/>
              <a:ea typeface="HG丸ｺﾞｼｯｸM-PRO" panose="020F0600000000000000" pitchFamily="50" charset="-128"/>
            </a:endParaRPr>
          </a:p>
          <a:p>
            <a:r>
              <a:rPr kumimoji="1" lang="ja-JP" altLang="en-US" sz="2200" dirty="0">
                <a:latin typeface="HG丸ｺﾞｼｯｸM-PRO" panose="020F0600000000000000" pitchFamily="50" charset="-128"/>
                <a:ea typeface="HG丸ｺﾞｼｯｸM-PRO" panose="020F0600000000000000" pitchFamily="50" charset="-128"/>
              </a:rPr>
              <a:t>　</a:t>
            </a:r>
            <a:r>
              <a:rPr kumimoji="1" lang="ja-JP" altLang="en-US" sz="2200" dirty="0" smtClean="0">
                <a:latin typeface="HG丸ｺﾞｼｯｸM-PRO" panose="020F0600000000000000" pitchFamily="50" charset="-128"/>
                <a:ea typeface="HG丸ｺﾞｼｯｸM-PRO" panose="020F0600000000000000" pitchFamily="50" charset="-128"/>
              </a:rPr>
              <a:t>酒米サポーターズクラブ事務局（市産業部農林課農政係）</a:t>
            </a:r>
            <a:endParaRPr kumimoji="1" lang="en-US" altLang="ja-JP" sz="2200" dirty="0" smtClean="0">
              <a:latin typeface="HG丸ｺﾞｼｯｸM-PRO" panose="020F0600000000000000" pitchFamily="50" charset="-128"/>
              <a:ea typeface="HG丸ｺﾞｼｯｸM-PRO" panose="020F0600000000000000" pitchFamily="50" charset="-128"/>
            </a:endParaRPr>
          </a:p>
          <a:p>
            <a:r>
              <a:rPr kumimoji="1" lang="ja-JP" altLang="en-US" sz="2200" dirty="0" smtClean="0">
                <a:latin typeface="HG丸ｺﾞｼｯｸM-PRO" panose="020F0600000000000000" pitchFamily="50" charset="-128"/>
                <a:ea typeface="HG丸ｺﾞｼｯｸM-PRO" panose="020F0600000000000000" pitchFamily="50" charset="-128"/>
              </a:rPr>
              <a:t>　電話：</a:t>
            </a:r>
            <a:r>
              <a:rPr kumimoji="1" lang="en-US" altLang="ja-JP" sz="2200" dirty="0" smtClean="0">
                <a:latin typeface="HG丸ｺﾞｼｯｸM-PRO" panose="020F0600000000000000" pitchFamily="50" charset="-128"/>
                <a:ea typeface="HG丸ｺﾞｼｯｸM-PRO" panose="020F0600000000000000" pitchFamily="50" charset="-128"/>
              </a:rPr>
              <a:t>0226-22-3439</a:t>
            </a:r>
            <a:r>
              <a:rPr kumimoji="1" lang="ja-JP" altLang="en-US" sz="2200" dirty="0" smtClean="0">
                <a:latin typeface="HG丸ｺﾞｼｯｸM-PRO" panose="020F0600000000000000" pitchFamily="50" charset="-128"/>
                <a:ea typeface="HG丸ｺﾞｼｯｸM-PRO" panose="020F0600000000000000" pitchFamily="50" charset="-128"/>
              </a:rPr>
              <a:t>（直通）　ＦＡＸ：</a:t>
            </a:r>
            <a:r>
              <a:rPr kumimoji="1" lang="en-US" altLang="ja-JP" sz="2200" dirty="0" smtClean="0">
                <a:latin typeface="HG丸ｺﾞｼｯｸM-PRO" panose="020F0600000000000000" pitchFamily="50" charset="-128"/>
                <a:ea typeface="HG丸ｺﾞｼｯｸM-PRO" panose="020F0600000000000000" pitchFamily="50" charset="-128"/>
              </a:rPr>
              <a:t>0226-22-8901</a:t>
            </a:r>
          </a:p>
          <a:p>
            <a:r>
              <a:rPr kumimoji="1" lang="ja-JP" altLang="en-US" sz="2200" dirty="0">
                <a:latin typeface="HG丸ｺﾞｼｯｸM-PRO" panose="020F0600000000000000" pitchFamily="50" charset="-128"/>
                <a:ea typeface="HG丸ｺﾞｼｯｸM-PRO" panose="020F0600000000000000" pitchFamily="50" charset="-128"/>
              </a:rPr>
              <a:t>　</a:t>
            </a:r>
            <a:r>
              <a:rPr kumimoji="1" lang="en-US" altLang="ja-JP" sz="2200" dirty="0" smtClean="0">
                <a:latin typeface="HG丸ｺﾞｼｯｸM-PRO" panose="020F0600000000000000" pitchFamily="50" charset="-128"/>
                <a:ea typeface="HG丸ｺﾞｼｯｸM-PRO" panose="020F0600000000000000" pitchFamily="50" charset="-128"/>
              </a:rPr>
              <a:t>mail</a:t>
            </a:r>
            <a:r>
              <a:rPr kumimoji="1" lang="ja-JP" altLang="en-US" sz="2200" dirty="0" smtClean="0">
                <a:latin typeface="HG丸ｺﾞｼｯｸM-PRO" panose="020F0600000000000000" pitchFamily="50" charset="-128"/>
                <a:ea typeface="HG丸ｺﾞｼｯｸM-PRO" panose="020F0600000000000000" pitchFamily="50" charset="-128"/>
              </a:rPr>
              <a:t>：</a:t>
            </a:r>
            <a:r>
              <a:rPr kumimoji="1" lang="en-US" altLang="ja-JP" sz="2200" dirty="0" smtClean="0">
                <a:latin typeface="HG丸ｺﾞｼｯｸM-PRO" panose="020F0600000000000000" pitchFamily="50" charset="-128"/>
                <a:ea typeface="HG丸ｺﾞｼｯｸM-PRO" panose="020F0600000000000000" pitchFamily="50" charset="-128"/>
                <a:hlinkClick r:id="rId2"/>
              </a:rPr>
              <a:t>norin@kesennuma.miyagi.jp</a:t>
            </a:r>
            <a:r>
              <a:rPr kumimoji="1" lang="en-US" altLang="ja-JP" sz="2200" dirty="0" smtClean="0">
                <a:latin typeface="HG丸ｺﾞｼｯｸM-PRO" panose="020F0600000000000000" pitchFamily="50" charset="-128"/>
                <a:ea typeface="HG丸ｺﾞｼｯｸM-PRO" panose="020F0600000000000000" pitchFamily="50" charset="-128"/>
              </a:rPr>
              <a:t>  </a:t>
            </a:r>
            <a:r>
              <a:rPr kumimoji="1" lang="ja-JP" altLang="en-US" sz="2200" dirty="0">
                <a:latin typeface="HG丸ｺﾞｼｯｸM-PRO" panose="020F0600000000000000" pitchFamily="50" charset="-128"/>
                <a:ea typeface="HG丸ｺﾞｼｯｸM-PRO" panose="020F0600000000000000" pitchFamily="50" charset="-128"/>
              </a:rPr>
              <a:t>　</a:t>
            </a:r>
          </a:p>
        </p:txBody>
      </p:sp>
      <p:pic>
        <p:nvPicPr>
          <p:cNvPr id="15" name="図 14"/>
          <p:cNvPicPr>
            <a:picLocks noChangeAspect="1"/>
          </p:cNvPicPr>
          <p:nvPr/>
        </p:nvPicPr>
        <p:blipFill rotWithShape="1">
          <a:blip r:embed="rId3"/>
          <a:srcRect l="29034" t="27881" r="23869" b="14983"/>
          <a:stretch/>
        </p:blipFill>
        <p:spPr>
          <a:xfrm>
            <a:off x="488810" y="11383994"/>
            <a:ext cx="4584904" cy="2894822"/>
          </a:xfrm>
          <a:prstGeom prst="rect">
            <a:avLst/>
          </a:prstGeom>
        </p:spPr>
      </p:pic>
      <p:sp>
        <p:nvSpPr>
          <p:cNvPr id="16" name="テキスト ボックス 15"/>
          <p:cNvSpPr txBox="1"/>
          <p:nvPr/>
        </p:nvSpPr>
        <p:spPr>
          <a:xfrm>
            <a:off x="844375" y="12265749"/>
            <a:ext cx="963252" cy="276999"/>
          </a:xfrm>
          <a:prstGeom prst="rect">
            <a:avLst/>
          </a:prstGeom>
          <a:solidFill>
            <a:schemeClr val="bg1"/>
          </a:solidFill>
          <a:ln>
            <a:solidFill>
              <a:schemeClr val="tx1"/>
            </a:solidFill>
          </a:ln>
        </p:spPr>
        <p:txBody>
          <a:bodyPr wrap="square" rtlCol="0">
            <a:spAutoFit/>
          </a:bodyPr>
          <a:lstStyle/>
          <a:p>
            <a:pPr algn="ctr"/>
            <a:r>
              <a:rPr kumimoji="1" lang="ja-JP" altLang="en-US" sz="1200" b="1" dirty="0" smtClean="0">
                <a:solidFill>
                  <a:srgbClr val="FF0000"/>
                </a:solidFill>
              </a:rPr>
              <a:t>酒米体験田</a:t>
            </a:r>
            <a:endParaRPr kumimoji="1" lang="ja-JP" altLang="en-US" sz="1200" b="1" dirty="0">
              <a:solidFill>
                <a:srgbClr val="FF0000"/>
              </a:solidFill>
            </a:endParaRPr>
          </a:p>
        </p:txBody>
      </p:sp>
      <p:cxnSp>
        <p:nvCxnSpPr>
          <p:cNvPr id="18" name="直線矢印コネクタ 17"/>
          <p:cNvCxnSpPr>
            <a:stCxn id="16" idx="2"/>
            <a:endCxn id="3" idx="1"/>
          </p:cNvCxnSpPr>
          <p:nvPr/>
        </p:nvCxnSpPr>
        <p:spPr>
          <a:xfrm>
            <a:off x="1326001" y="12542748"/>
            <a:ext cx="667131" cy="3839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413206" y="12241475"/>
            <a:ext cx="1149773" cy="276999"/>
          </a:xfrm>
          <a:prstGeom prst="rect">
            <a:avLst/>
          </a:prstGeom>
          <a:solidFill>
            <a:schemeClr val="bg1"/>
          </a:solidFill>
          <a:ln>
            <a:solidFill>
              <a:schemeClr val="tx1"/>
            </a:solidFill>
          </a:ln>
        </p:spPr>
        <p:txBody>
          <a:bodyPr wrap="square" rtlCol="0">
            <a:spAutoFit/>
          </a:bodyPr>
          <a:lstStyle/>
          <a:p>
            <a:pPr algn="ctr"/>
            <a:r>
              <a:rPr kumimoji="1" lang="ja-JP" altLang="en-US" sz="1200" b="1" dirty="0" smtClean="0">
                <a:solidFill>
                  <a:srgbClr val="FF0000"/>
                </a:solidFill>
              </a:rPr>
              <a:t>上廿一バス停</a:t>
            </a:r>
            <a:endParaRPr kumimoji="1" lang="ja-JP" altLang="en-US" sz="1200" b="1" dirty="0">
              <a:solidFill>
                <a:srgbClr val="FF0000"/>
              </a:solidFill>
            </a:endParaRPr>
          </a:p>
        </p:txBody>
      </p:sp>
      <p:sp>
        <p:nvSpPr>
          <p:cNvPr id="20" name="テキスト ボックス 19"/>
          <p:cNvSpPr txBox="1"/>
          <p:nvPr/>
        </p:nvSpPr>
        <p:spPr>
          <a:xfrm>
            <a:off x="677834" y="13954856"/>
            <a:ext cx="889554" cy="261610"/>
          </a:xfrm>
          <a:prstGeom prst="rect">
            <a:avLst/>
          </a:prstGeom>
          <a:solidFill>
            <a:schemeClr val="bg1"/>
          </a:solidFill>
          <a:ln>
            <a:solidFill>
              <a:schemeClr val="tx1"/>
            </a:solidFill>
          </a:ln>
        </p:spPr>
        <p:txBody>
          <a:bodyPr wrap="square" rtlCol="0">
            <a:spAutoFit/>
          </a:bodyPr>
          <a:lstStyle/>
          <a:p>
            <a:r>
              <a:rPr kumimoji="1" lang="ja-JP" altLang="en-US" sz="1100" b="1" dirty="0" smtClean="0"/>
              <a:t>至　徳仙丈</a:t>
            </a:r>
            <a:endParaRPr kumimoji="1" lang="ja-JP" altLang="en-US" sz="1100" b="1" dirty="0"/>
          </a:p>
        </p:txBody>
      </p:sp>
      <p:sp>
        <p:nvSpPr>
          <p:cNvPr id="21" name="テキスト ボックス 20"/>
          <p:cNvSpPr txBox="1"/>
          <p:nvPr/>
        </p:nvSpPr>
        <p:spPr>
          <a:xfrm>
            <a:off x="3518033" y="11404534"/>
            <a:ext cx="1022913" cy="261610"/>
          </a:xfrm>
          <a:prstGeom prst="rect">
            <a:avLst/>
          </a:prstGeom>
          <a:solidFill>
            <a:schemeClr val="bg1"/>
          </a:solidFill>
          <a:ln>
            <a:solidFill>
              <a:schemeClr val="tx1"/>
            </a:solidFill>
          </a:ln>
        </p:spPr>
        <p:txBody>
          <a:bodyPr wrap="square" rtlCol="0">
            <a:spAutoFit/>
          </a:bodyPr>
          <a:lstStyle/>
          <a:p>
            <a:r>
              <a:rPr kumimoji="1" lang="ja-JP" altLang="en-US" sz="1100" b="1" dirty="0" smtClean="0"/>
              <a:t>至　市内方面</a:t>
            </a:r>
            <a:endParaRPr kumimoji="1" lang="ja-JP" altLang="en-US" sz="1100" b="1" dirty="0"/>
          </a:p>
        </p:txBody>
      </p:sp>
      <p:sp>
        <p:nvSpPr>
          <p:cNvPr id="22" name="テキスト ボックス 21"/>
          <p:cNvSpPr txBox="1"/>
          <p:nvPr/>
        </p:nvSpPr>
        <p:spPr>
          <a:xfrm>
            <a:off x="584659" y="11469892"/>
            <a:ext cx="1627579" cy="276999"/>
          </a:xfrm>
          <a:prstGeom prst="rect">
            <a:avLst/>
          </a:prstGeom>
          <a:solidFill>
            <a:schemeClr val="bg1"/>
          </a:solidFill>
          <a:ln>
            <a:solidFill>
              <a:schemeClr val="tx1"/>
            </a:solidFill>
          </a:ln>
        </p:spPr>
        <p:txBody>
          <a:bodyPr wrap="square" rtlCol="0">
            <a:spAutoFit/>
          </a:bodyPr>
          <a:lstStyle/>
          <a:p>
            <a:pPr algn="ctr"/>
            <a:r>
              <a:rPr kumimoji="1" lang="ja-JP" altLang="en-US" sz="1200" b="1" dirty="0" smtClean="0"/>
              <a:t>酒米体験田略図</a:t>
            </a:r>
            <a:endParaRPr kumimoji="1" lang="ja-JP" altLang="en-US" sz="1200" b="1" dirty="0"/>
          </a:p>
        </p:txBody>
      </p:sp>
      <p:sp>
        <p:nvSpPr>
          <p:cNvPr id="3" name="楕円 2"/>
          <p:cNvSpPr/>
          <p:nvPr/>
        </p:nvSpPr>
        <p:spPr>
          <a:xfrm>
            <a:off x="1955539" y="12904485"/>
            <a:ext cx="256699" cy="1519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rot="20466984">
            <a:off x="2002819" y="13261151"/>
            <a:ext cx="537398" cy="1607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929741" y="13652955"/>
            <a:ext cx="963252" cy="246221"/>
          </a:xfrm>
          <a:prstGeom prst="rect">
            <a:avLst/>
          </a:prstGeom>
          <a:solidFill>
            <a:schemeClr val="bg1"/>
          </a:solidFill>
          <a:ln>
            <a:solidFill>
              <a:schemeClr val="tx1"/>
            </a:solidFill>
          </a:ln>
        </p:spPr>
        <p:txBody>
          <a:bodyPr wrap="square" rtlCol="0">
            <a:spAutoFit/>
          </a:bodyPr>
          <a:lstStyle/>
          <a:p>
            <a:pPr algn="ctr"/>
            <a:r>
              <a:rPr kumimoji="1" lang="ja-JP" altLang="en-US" sz="1000" b="1" dirty="0" smtClean="0">
                <a:solidFill>
                  <a:srgbClr val="FF0000"/>
                </a:solidFill>
              </a:rPr>
              <a:t>参加者駐車場</a:t>
            </a:r>
            <a:endParaRPr kumimoji="1" lang="ja-JP" altLang="en-US" sz="1000" b="1" dirty="0">
              <a:solidFill>
                <a:srgbClr val="FF0000"/>
              </a:solidFill>
            </a:endParaRPr>
          </a:p>
        </p:txBody>
      </p:sp>
      <p:cxnSp>
        <p:nvCxnSpPr>
          <p:cNvPr id="28" name="直線矢印コネクタ 27"/>
          <p:cNvCxnSpPr/>
          <p:nvPr/>
        </p:nvCxnSpPr>
        <p:spPr>
          <a:xfrm flipH="1" flipV="1">
            <a:off x="2357580" y="13393754"/>
            <a:ext cx="572161" cy="372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258" y="11549004"/>
            <a:ext cx="1505415" cy="1505415"/>
          </a:xfrm>
          <a:prstGeom prst="rect">
            <a:avLst/>
          </a:prstGeom>
        </p:spPr>
      </p:pic>
      <p:sp>
        <p:nvSpPr>
          <p:cNvPr id="9" name="テキスト ボックス 8"/>
          <p:cNvSpPr txBox="1"/>
          <p:nvPr/>
        </p:nvSpPr>
        <p:spPr>
          <a:xfrm>
            <a:off x="5144969" y="13162331"/>
            <a:ext cx="2723823" cy="923330"/>
          </a:xfrm>
          <a:prstGeom prst="rect">
            <a:avLst/>
          </a:prstGeom>
          <a:noFill/>
        </p:spPr>
        <p:txBody>
          <a:bodyPr wrap="none" rtlCol="0">
            <a:spAutoFit/>
          </a:bodyPr>
          <a:lstStyle/>
          <a:p>
            <a:r>
              <a:rPr kumimoji="1" lang="ja-JP" altLang="en-US" dirty="0" smtClean="0"/>
              <a:t>こちらの</a:t>
            </a:r>
            <a:r>
              <a:rPr kumimoji="1" lang="en-US" altLang="ja-JP" dirty="0" smtClean="0"/>
              <a:t>QR</a:t>
            </a:r>
            <a:r>
              <a:rPr kumimoji="1" lang="ja-JP" altLang="en-US" dirty="0" smtClean="0"/>
              <a:t>ｺｰﾄﾞを</a:t>
            </a:r>
            <a:endParaRPr kumimoji="1" lang="en-US" altLang="ja-JP" dirty="0" smtClean="0"/>
          </a:p>
          <a:p>
            <a:r>
              <a:rPr kumimoji="1" lang="ja-JP" altLang="en-US" dirty="0"/>
              <a:t>スマホ</a:t>
            </a:r>
            <a:r>
              <a:rPr kumimoji="1" lang="ja-JP" altLang="en-US" dirty="0" smtClean="0"/>
              <a:t>で読み込むと</a:t>
            </a:r>
            <a:endParaRPr kumimoji="1" lang="en-US" altLang="ja-JP" dirty="0" smtClean="0"/>
          </a:p>
          <a:p>
            <a:r>
              <a:rPr kumimoji="1" lang="ja-JP" altLang="en-US" dirty="0"/>
              <a:t>現地</a:t>
            </a:r>
            <a:r>
              <a:rPr kumimoji="1" lang="ja-JP" altLang="en-US" dirty="0" smtClean="0"/>
              <a:t>まで案内されます。</a:t>
            </a:r>
            <a:endParaRPr kumimoji="1" lang="ja-JP" altLang="en-US" dirty="0"/>
          </a:p>
        </p:txBody>
      </p:sp>
      <p:sp>
        <p:nvSpPr>
          <p:cNvPr id="14" name="テキスト ボックス 13"/>
          <p:cNvSpPr txBox="1"/>
          <p:nvPr/>
        </p:nvSpPr>
        <p:spPr>
          <a:xfrm>
            <a:off x="5082693" y="14095517"/>
            <a:ext cx="3472874" cy="307777"/>
          </a:xfrm>
          <a:prstGeom prst="rect">
            <a:avLst/>
          </a:prstGeom>
          <a:noFill/>
        </p:spPr>
        <p:txBody>
          <a:bodyPr wrap="square" rtlCol="0">
            <a:spAutoFit/>
          </a:bodyPr>
          <a:lstStyle/>
          <a:p>
            <a:r>
              <a:rPr kumimoji="1" lang="en-US" altLang="ja-JP" sz="1400" dirty="0" smtClean="0"/>
              <a:t>【</a:t>
            </a:r>
            <a:r>
              <a:rPr kumimoji="1" lang="ja-JP" altLang="en-US" sz="1400" dirty="0" smtClean="0"/>
              <a:t>裏面にも案内図を載せております。</a:t>
            </a:r>
            <a:r>
              <a:rPr kumimoji="1" lang="en-US" altLang="ja-JP" sz="1400" dirty="0" smtClean="0"/>
              <a:t>】</a:t>
            </a:r>
            <a:endParaRPr kumimoji="1" lang="ja-JP" altLang="en-US" sz="1400" dirty="0"/>
          </a:p>
        </p:txBody>
      </p:sp>
      <p:pic>
        <p:nvPicPr>
          <p:cNvPr id="17" name="図 16"/>
          <p:cNvPicPr>
            <a:picLocks noChangeAspect="1"/>
          </p:cNvPicPr>
          <p:nvPr/>
        </p:nvPicPr>
        <p:blipFill>
          <a:blip r:embed="rId5"/>
          <a:stretch>
            <a:fillRect/>
          </a:stretch>
        </p:blipFill>
        <p:spPr>
          <a:xfrm rot="10800000" flipV="1">
            <a:off x="7868792" y="11595035"/>
            <a:ext cx="2276979" cy="2276979"/>
          </a:xfrm>
          <a:prstGeom prst="rect">
            <a:avLst/>
          </a:prstGeom>
        </p:spPr>
      </p:pic>
      <p:pic>
        <p:nvPicPr>
          <p:cNvPr id="24" name="図 23"/>
          <p:cNvPicPr>
            <a:picLocks noChangeAspect="1"/>
          </p:cNvPicPr>
          <p:nvPr/>
        </p:nvPicPr>
        <p:blipFill>
          <a:blip r:embed="rId6"/>
          <a:stretch>
            <a:fillRect/>
          </a:stretch>
        </p:blipFill>
        <p:spPr>
          <a:xfrm>
            <a:off x="10104378" y="11247452"/>
            <a:ext cx="1132522" cy="1132522"/>
          </a:xfrm>
          <a:prstGeom prst="rect">
            <a:avLst/>
          </a:prstGeom>
        </p:spPr>
      </p:pic>
    </p:spTree>
    <p:extLst>
      <p:ext uri="{BB962C8B-B14F-4D97-AF65-F5344CB8AC3E}">
        <p14:creationId xmlns:p14="http://schemas.microsoft.com/office/powerpoint/2010/main" val="167397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72964" y="0"/>
            <a:ext cx="11130456" cy="15776157"/>
          </a:xfrm>
          <a:prstGeom prst="rect">
            <a:avLst/>
          </a:prstGeom>
        </p:spPr>
      </p:pic>
      <p:sp>
        <p:nvSpPr>
          <p:cNvPr id="5" name="テキスト ボックス 4"/>
          <p:cNvSpPr txBox="1"/>
          <p:nvPr/>
        </p:nvSpPr>
        <p:spPr>
          <a:xfrm>
            <a:off x="1942442" y="1828800"/>
            <a:ext cx="9011308" cy="1200329"/>
          </a:xfrm>
          <a:prstGeom prst="rect">
            <a:avLst/>
          </a:prstGeom>
          <a:solidFill>
            <a:schemeClr val="bg1"/>
          </a:solidFill>
        </p:spPr>
        <p:txBody>
          <a:bodyPr wrap="square" rtlCol="0">
            <a:spAutoFit/>
          </a:bodyPr>
          <a:lstStyle/>
          <a:p>
            <a:r>
              <a:rPr kumimoji="1" lang="ja-JP" altLang="en-US" dirty="0" smtClean="0"/>
              <a:t>体験田は，上廿一地区にあります。</a:t>
            </a:r>
            <a:endParaRPr kumimoji="1" lang="en-US" altLang="ja-JP" dirty="0" smtClean="0"/>
          </a:p>
          <a:p>
            <a:r>
              <a:rPr kumimoji="1" lang="ja-JP" altLang="en-US" dirty="0" smtClean="0"/>
              <a:t>近くにランドマークがないので，カーナビは「気仙沼市川上</a:t>
            </a:r>
            <a:r>
              <a:rPr kumimoji="1" lang="en-US" altLang="ja-JP" dirty="0" smtClean="0"/>
              <a:t>184</a:t>
            </a:r>
            <a:r>
              <a:rPr kumimoji="1" lang="ja-JP" altLang="en-US" dirty="0" smtClean="0"/>
              <a:t>」にセット，もしくはチラシの表面のＱＲコードをスマホで読み取ってください</a:t>
            </a:r>
            <a:endParaRPr kumimoji="1" lang="en-US" altLang="ja-JP" dirty="0" smtClean="0"/>
          </a:p>
          <a:p>
            <a:r>
              <a:rPr kumimoji="1" lang="ja-JP" altLang="en-US" dirty="0"/>
              <a:t>現地</a:t>
            </a:r>
            <a:r>
              <a:rPr kumimoji="1" lang="ja-JP" altLang="en-US" dirty="0" smtClean="0"/>
              <a:t>にスタッフがおりますので，誘導に従ってください。</a:t>
            </a:r>
            <a:endParaRPr kumimoji="1" lang="ja-JP" altLang="en-US" dirty="0"/>
          </a:p>
        </p:txBody>
      </p:sp>
    </p:spTree>
    <p:extLst>
      <p:ext uri="{BB962C8B-B14F-4D97-AF65-F5344CB8AC3E}">
        <p14:creationId xmlns:p14="http://schemas.microsoft.com/office/powerpoint/2010/main" val="4282147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210</TotalTime>
  <Words>382</Words>
  <Application>Microsoft Office PowerPoint</Application>
  <PresentationFormat>ユーザー設定</PresentationFormat>
  <Paragraphs>32</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HGP創英角ﾎﾟｯﾌﾟ体</vt:lpstr>
      <vt:lpstr>HG丸ｺﾞｼｯｸM-PRO</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松本賢166</dc:creator>
  <cp:lastModifiedBy>若林秀和3236</cp:lastModifiedBy>
  <cp:revision>39</cp:revision>
  <cp:lastPrinted>2024-05-03T05:16:16Z</cp:lastPrinted>
  <dcterms:created xsi:type="dcterms:W3CDTF">2023-09-12T00:54:47Z</dcterms:created>
  <dcterms:modified xsi:type="dcterms:W3CDTF">2025-05-16T03:51:42Z</dcterms:modified>
</cp:coreProperties>
</file>