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Lst>
  <p:sldSz cx="7775575" cy="10907713"/>
  <p:notesSz cx="6735763" cy="9866313"/>
  <p:defaultTextStyle>
    <a:defPPr>
      <a:defRPr lang="ja-JP"/>
    </a:defPPr>
    <a:lvl1pPr marL="0" algn="l" defTabSz="465493" rtl="0" eaLnBrk="1" latinLnBrk="0" hangingPunct="1">
      <a:defRPr kumimoji="1" sz="916" kern="1200">
        <a:solidFill>
          <a:schemeClr val="tx1"/>
        </a:solidFill>
        <a:latin typeface="+mn-lt"/>
        <a:ea typeface="+mn-ea"/>
        <a:cs typeface="+mn-cs"/>
      </a:defRPr>
    </a:lvl1pPr>
    <a:lvl2pPr marL="232747" algn="l" defTabSz="465493" rtl="0" eaLnBrk="1" latinLnBrk="0" hangingPunct="1">
      <a:defRPr kumimoji="1" sz="916" kern="1200">
        <a:solidFill>
          <a:schemeClr val="tx1"/>
        </a:solidFill>
        <a:latin typeface="+mn-lt"/>
        <a:ea typeface="+mn-ea"/>
        <a:cs typeface="+mn-cs"/>
      </a:defRPr>
    </a:lvl2pPr>
    <a:lvl3pPr marL="465493" algn="l" defTabSz="465493" rtl="0" eaLnBrk="1" latinLnBrk="0" hangingPunct="1">
      <a:defRPr kumimoji="1" sz="916" kern="1200">
        <a:solidFill>
          <a:schemeClr val="tx1"/>
        </a:solidFill>
        <a:latin typeface="+mn-lt"/>
        <a:ea typeface="+mn-ea"/>
        <a:cs typeface="+mn-cs"/>
      </a:defRPr>
    </a:lvl3pPr>
    <a:lvl4pPr marL="698241" algn="l" defTabSz="465493" rtl="0" eaLnBrk="1" latinLnBrk="0" hangingPunct="1">
      <a:defRPr kumimoji="1" sz="916" kern="1200">
        <a:solidFill>
          <a:schemeClr val="tx1"/>
        </a:solidFill>
        <a:latin typeface="+mn-lt"/>
        <a:ea typeface="+mn-ea"/>
        <a:cs typeface="+mn-cs"/>
      </a:defRPr>
    </a:lvl4pPr>
    <a:lvl5pPr marL="930987" algn="l" defTabSz="465493" rtl="0" eaLnBrk="1" latinLnBrk="0" hangingPunct="1">
      <a:defRPr kumimoji="1" sz="916" kern="1200">
        <a:solidFill>
          <a:schemeClr val="tx1"/>
        </a:solidFill>
        <a:latin typeface="+mn-lt"/>
        <a:ea typeface="+mn-ea"/>
        <a:cs typeface="+mn-cs"/>
      </a:defRPr>
    </a:lvl5pPr>
    <a:lvl6pPr marL="1163734" algn="l" defTabSz="465493" rtl="0" eaLnBrk="1" latinLnBrk="0" hangingPunct="1">
      <a:defRPr kumimoji="1" sz="916" kern="1200">
        <a:solidFill>
          <a:schemeClr val="tx1"/>
        </a:solidFill>
        <a:latin typeface="+mn-lt"/>
        <a:ea typeface="+mn-ea"/>
        <a:cs typeface="+mn-cs"/>
      </a:defRPr>
    </a:lvl6pPr>
    <a:lvl7pPr marL="1396481" algn="l" defTabSz="465493" rtl="0" eaLnBrk="1" latinLnBrk="0" hangingPunct="1">
      <a:defRPr kumimoji="1" sz="916" kern="1200">
        <a:solidFill>
          <a:schemeClr val="tx1"/>
        </a:solidFill>
        <a:latin typeface="+mn-lt"/>
        <a:ea typeface="+mn-ea"/>
        <a:cs typeface="+mn-cs"/>
      </a:defRPr>
    </a:lvl7pPr>
    <a:lvl8pPr marL="1629227" algn="l" defTabSz="465493" rtl="0" eaLnBrk="1" latinLnBrk="0" hangingPunct="1">
      <a:defRPr kumimoji="1" sz="916" kern="1200">
        <a:solidFill>
          <a:schemeClr val="tx1"/>
        </a:solidFill>
        <a:latin typeface="+mn-lt"/>
        <a:ea typeface="+mn-ea"/>
        <a:cs typeface="+mn-cs"/>
      </a:defRPr>
    </a:lvl8pPr>
    <a:lvl9pPr marL="1861975" algn="l" defTabSz="465493" rtl="0" eaLnBrk="1" latinLnBrk="0" hangingPunct="1">
      <a:defRPr kumimoji="1" sz="91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4" autoAdjust="0"/>
    <p:restoredTop sz="94660"/>
  </p:normalViewPr>
  <p:slideViewPr>
    <p:cSldViewPr snapToGrid="0">
      <p:cViewPr>
        <p:scale>
          <a:sx n="130" d="100"/>
          <a:sy n="130" d="100"/>
        </p:scale>
        <p:origin x="258" y="-18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2581087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345636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2798756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84529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3474791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1893157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4090558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1802558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740027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1623601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smtClean="0"/>
              <a:t>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4517468-97D9-4777-B1FA-724CCB2BA597}" type="datetimeFigureOut">
              <a:rPr kumimoji="1" lang="ja-JP" altLang="en-US" smtClean="0"/>
              <a:t>2016/9/26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82180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24517468-97D9-4777-B1FA-724CCB2BA597}" type="datetimeFigureOut">
              <a:rPr kumimoji="1" lang="ja-JP" altLang="en-US" smtClean="0"/>
              <a:t>2016/9/26</a:t>
            </a:fld>
            <a:endParaRPr kumimoji="1" lang="ja-JP" altLang="en-US"/>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1027A867-C427-47A5-93FD-C9FC76FC8F4D}" type="slidenum">
              <a:rPr kumimoji="1" lang="ja-JP" altLang="en-US" smtClean="0"/>
              <a:t>‹#›</a:t>
            </a:fld>
            <a:endParaRPr kumimoji="1" lang="ja-JP" altLang="en-US"/>
          </a:p>
        </p:txBody>
      </p:sp>
    </p:spTree>
    <p:extLst>
      <p:ext uri="{BB962C8B-B14F-4D97-AF65-F5344CB8AC3E}">
        <p14:creationId xmlns:p14="http://schemas.microsoft.com/office/powerpoint/2010/main" val="135010162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renpuku.org/"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ctrTitle"/>
          </p:nvPr>
        </p:nvSpPr>
        <p:spPr>
          <a:xfrm>
            <a:off x="-32577" y="43793"/>
            <a:ext cx="7785544" cy="2931065"/>
          </a:xfrm>
          <a:solidFill>
            <a:srgbClr val="92D050"/>
          </a:solidFill>
          <a:ln w="57150">
            <a:solidFill>
              <a:schemeClr val="bg1"/>
            </a:solidFill>
          </a:ln>
        </p:spPr>
        <p:txBody>
          <a:bodyPr>
            <a:normAutofit/>
          </a:bodyPr>
          <a:lstStyle/>
          <a:p>
            <a:r>
              <a:rPr lang="en-US" altLang="ja-JP" sz="3336" dirty="0">
                <a:latin typeface="メイリオ" panose="020B0604030504040204" pitchFamily="50" charset="-128"/>
                <a:ea typeface="メイリオ" panose="020B0604030504040204" pitchFamily="50" charset="-128"/>
              </a:rPr>
              <a:t/>
            </a:r>
            <a:br>
              <a:rPr lang="en-US" altLang="ja-JP" sz="3336" dirty="0">
                <a:latin typeface="メイリオ" panose="020B0604030504040204" pitchFamily="50" charset="-128"/>
                <a:ea typeface="メイリオ" panose="020B0604030504040204" pitchFamily="50" charset="-128"/>
              </a:rPr>
            </a:br>
            <a:r>
              <a:rPr lang="en-US" altLang="ja-JP" sz="3336" dirty="0">
                <a:latin typeface="メイリオ" panose="020B0604030504040204" pitchFamily="50" charset="-128"/>
                <a:ea typeface="メイリオ" panose="020B0604030504040204" pitchFamily="50" charset="-128"/>
              </a:rPr>
              <a:t/>
            </a:r>
            <a:br>
              <a:rPr lang="en-US" altLang="ja-JP" sz="3336" dirty="0">
                <a:latin typeface="メイリオ" panose="020B0604030504040204" pitchFamily="50" charset="-128"/>
                <a:ea typeface="メイリオ" panose="020B0604030504040204" pitchFamily="50" charset="-128"/>
              </a:rPr>
            </a:br>
            <a:r>
              <a:rPr lang="ja-JP" altLang="en-US" sz="3706" dirty="0">
                <a:latin typeface="メイリオ" panose="020B0604030504040204" pitchFamily="50" charset="-128"/>
                <a:ea typeface="メイリオ" panose="020B0604030504040204" pitchFamily="50" charset="-128"/>
              </a:rPr>
              <a:t>福島県県外避難者の皆様へ</a:t>
            </a:r>
            <a:r>
              <a:rPr lang="en-US" altLang="ja-JP" sz="4077" dirty="0">
                <a:latin typeface="メイリオ" panose="020B0604030504040204" pitchFamily="50" charset="-128"/>
                <a:ea typeface="メイリオ" panose="020B0604030504040204" pitchFamily="50" charset="-128"/>
              </a:rPr>
              <a:t/>
            </a:r>
            <a:br>
              <a:rPr lang="en-US" altLang="ja-JP" sz="4077" dirty="0">
                <a:latin typeface="メイリオ" panose="020B0604030504040204" pitchFamily="50" charset="-128"/>
                <a:ea typeface="メイリオ" panose="020B0604030504040204" pitchFamily="50" charset="-128"/>
              </a:rPr>
            </a:br>
            <a:r>
              <a:rPr lang="ja-JP" altLang="en-US" sz="2594" dirty="0">
                <a:latin typeface="メイリオ" panose="020B0604030504040204" pitchFamily="50" charset="-128"/>
                <a:ea typeface="メイリオ" panose="020B0604030504040204" pitchFamily="50" charset="-128"/>
              </a:rPr>
              <a:t>支援制度等の</a:t>
            </a:r>
            <a:r>
              <a:rPr lang="ja-JP" altLang="en-US" sz="2594" dirty="0">
                <a:solidFill>
                  <a:srgbClr val="FF0000"/>
                </a:solidFill>
                <a:latin typeface="メイリオ" panose="020B0604030504040204" pitchFamily="50" charset="-128"/>
                <a:ea typeface="メイリオ" panose="020B0604030504040204" pitchFamily="50" charset="-128"/>
              </a:rPr>
              <a:t>説明会</a:t>
            </a:r>
            <a:r>
              <a:rPr lang="ja-JP" altLang="en-US" sz="2594" dirty="0">
                <a:latin typeface="メイリオ" panose="020B0604030504040204" pitchFamily="50" charset="-128"/>
                <a:ea typeface="メイリオ" panose="020B0604030504040204" pitchFamily="50" charset="-128"/>
              </a:rPr>
              <a:t>＆参加者交流会</a:t>
            </a:r>
            <a:r>
              <a:rPr lang="en-US" altLang="ja-JP" sz="2594" dirty="0">
                <a:latin typeface="メイリオ" panose="020B0604030504040204" pitchFamily="50" charset="-128"/>
                <a:ea typeface="メイリオ" panose="020B0604030504040204" pitchFamily="50" charset="-128"/>
              </a:rPr>
              <a:t/>
            </a:r>
            <a:br>
              <a:rPr lang="en-US" altLang="ja-JP" sz="2594" dirty="0">
                <a:latin typeface="メイリオ" panose="020B0604030504040204" pitchFamily="50" charset="-128"/>
                <a:ea typeface="メイリオ" panose="020B0604030504040204" pitchFamily="50" charset="-128"/>
              </a:rPr>
            </a:br>
            <a:r>
              <a:rPr lang="en-US" altLang="ja-JP" sz="3706" dirty="0">
                <a:solidFill>
                  <a:srgbClr val="FF0000"/>
                </a:solidFill>
                <a:latin typeface="メイリオ" panose="020B0604030504040204" pitchFamily="50" charset="-128"/>
                <a:ea typeface="メイリオ" panose="020B0604030504040204" pitchFamily="50" charset="-128"/>
              </a:rPr>
              <a:t>10</a:t>
            </a:r>
            <a:r>
              <a:rPr lang="ja-JP" altLang="en-US" sz="3706" dirty="0">
                <a:solidFill>
                  <a:srgbClr val="FF0000"/>
                </a:solidFill>
                <a:latin typeface="メイリオ" panose="020B0604030504040204" pitchFamily="50" charset="-128"/>
                <a:ea typeface="メイリオ" panose="020B0604030504040204" pitchFamily="50" charset="-128"/>
              </a:rPr>
              <a:t>月</a:t>
            </a:r>
            <a:r>
              <a:rPr lang="en-US" altLang="ja-JP" sz="3706" dirty="0">
                <a:solidFill>
                  <a:srgbClr val="FF0000"/>
                </a:solidFill>
                <a:latin typeface="メイリオ" panose="020B0604030504040204" pitchFamily="50" charset="-128"/>
                <a:ea typeface="メイリオ" panose="020B0604030504040204" pitchFamily="50" charset="-128"/>
              </a:rPr>
              <a:t>29</a:t>
            </a:r>
            <a:r>
              <a:rPr lang="ja-JP" altLang="en-US" sz="3706" dirty="0">
                <a:solidFill>
                  <a:srgbClr val="FF0000"/>
                </a:solidFill>
                <a:latin typeface="メイリオ" panose="020B0604030504040204" pitchFamily="50" charset="-128"/>
                <a:ea typeface="メイリオ" panose="020B0604030504040204" pitchFamily="50" charset="-128"/>
              </a:rPr>
              <a:t>日</a:t>
            </a:r>
            <a:r>
              <a:rPr lang="en-US" altLang="ja-JP" sz="3706" dirty="0">
                <a:solidFill>
                  <a:srgbClr val="FF0000"/>
                </a:solidFill>
                <a:latin typeface="メイリオ" panose="020B0604030504040204" pitchFamily="50" charset="-128"/>
                <a:ea typeface="メイリオ" panose="020B0604030504040204" pitchFamily="50" charset="-128"/>
              </a:rPr>
              <a:t>(</a:t>
            </a:r>
            <a:r>
              <a:rPr lang="ja-JP" altLang="en-US" sz="3706" dirty="0">
                <a:solidFill>
                  <a:srgbClr val="FF0000"/>
                </a:solidFill>
                <a:latin typeface="メイリオ" panose="020B0604030504040204" pitchFamily="50" charset="-128"/>
                <a:ea typeface="メイリオ" panose="020B0604030504040204" pitchFamily="50" charset="-128"/>
              </a:rPr>
              <a:t>土</a:t>
            </a:r>
            <a:r>
              <a:rPr lang="en-US" altLang="ja-JP" sz="3706" dirty="0">
                <a:solidFill>
                  <a:srgbClr val="FF0000"/>
                </a:solidFill>
                <a:latin typeface="メイリオ" panose="020B0604030504040204" pitchFamily="50" charset="-128"/>
                <a:ea typeface="メイリオ" panose="020B0604030504040204" pitchFamily="50" charset="-128"/>
              </a:rPr>
              <a:t>)</a:t>
            </a:r>
            <a:br>
              <a:rPr lang="en-US" altLang="ja-JP" sz="3706" dirty="0">
                <a:solidFill>
                  <a:srgbClr val="FF0000"/>
                </a:solidFill>
                <a:latin typeface="メイリオ" panose="020B0604030504040204" pitchFamily="50" charset="-128"/>
                <a:ea typeface="メイリオ" panose="020B0604030504040204" pitchFamily="50" charset="-128"/>
              </a:rPr>
            </a:br>
            <a:r>
              <a:rPr lang="en-US" altLang="ja-JP" sz="2594" dirty="0">
                <a:latin typeface="メイリオ" panose="020B0604030504040204" pitchFamily="50" charset="-128"/>
                <a:ea typeface="メイリオ" panose="020B0604030504040204" pitchFamily="50" charset="-128"/>
              </a:rPr>
              <a:t>15:00</a:t>
            </a:r>
            <a:r>
              <a:rPr lang="ja-JP" altLang="en-US" sz="2594" dirty="0">
                <a:latin typeface="メイリオ" panose="020B0604030504040204" pitchFamily="50" charset="-128"/>
                <a:ea typeface="メイリオ" panose="020B0604030504040204" pitchFamily="50" charset="-128"/>
              </a:rPr>
              <a:t>～</a:t>
            </a:r>
            <a:r>
              <a:rPr lang="en-US" altLang="ja-JP" sz="2594" dirty="0">
                <a:latin typeface="メイリオ" panose="020B0604030504040204" pitchFamily="50" charset="-128"/>
                <a:ea typeface="メイリオ" panose="020B0604030504040204" pitchFamily="50" charset="-128"/>
              </a:rPr>
              <a:t>17:30</a:t>
            </a:r>
            <a:endParaRPr lang="ja-JP" altLang="en-US" sz="2594"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877820" y="3124654"/>
            <a:ext cx="5982289" cy="1729311"/>
          </a:xfrm>
          <a:solidFill>
            <a:schemeClr val="bg1"/>
          </a:solidFill>
          <a:ln>
            <a:solidFill>
              <a:schemeClr val="bg1"/>
            </a:solidFill>
          </a:ln>
        </p:spPr>
        <p:txBody>
          <a:bodyPr>
            <a:normAutofit/>
          </a:bodyPr>
          <a:lstStyle/>
          <a:p>
            <a:r>
              <a:rPr lang="ja-JP" altLang="en-US" sz="1112" dirty="0">
                <a:latin typeface="ＭＳ Ｐ明朝" panose="02020600040205080304" pitchFamily="18" charset="-128"/>
                <a:ea typeface="ＭＳ Ｐ明朝" panose="02020600040205080304" pitchFamily="18" charset="-128"/>
              </a:rPr>
              <a:t>　</a:t>
            </a:r>
            <a:r>
              <a:rPr lang="ja-JP" altLang="en-US" sz="1761" b="1" dirty="0">
                <a:solidFill>
                  <a:srgbClr val="FF0000"/>
                </a:solidFill>
                <a:latin typeface="メイリオ" panose="020B0604030504040204" pitchFamily="50" charset="-128"/>
                <a:ea typeface="メイリオ" panose="020B0604030504040204" pitchFamily="50" charset="-128"/>
              </a:rPr>
              <a:t>新たな支援策と現状・今後について</a:t>
            </a:r>
            <a:endParaRPr lang="en-US" altLang="ja-JP" sz="1761" b="1" dirty="0">
              <a:solidFill>
                <a:srgbClr val="FF0000"/>
              </a:solidFill>
              <a:latin typeface="メイリオ" panose="020B0604030504040204" pitchFamily="50" charset="-128"/>
              <a:ea typeface="メイリオ" panose="020B0604030504040204" pitchFamily="50" charset="-128"/>
            </a:endParaRPr>
          </a:p>
          <a:p>
            <a:pPr algn="l"/>
            <a:r>
              <a:rPr lang="ja-JP" altLang="en-US" sz="1112" dirty="0">
                <a:latin typeface="メイリオ" panose="020B0604030504040204" pitchFamily="50" charset="-128"/>
                <a:ea typeface="メイリオ" panose="020B0604030504040204" pitchFamily="50" charset="-128"/>
              </a:rPr>
              <a:t>　現在行われている福島県県外避難者の皆様に</a:t>
            </a:r>
            <a:r>
              <a:rPr lang="ja-JP" altLang="en-US" sz="1112" dirty="0" smtClean="0">
                <a:latin typeface="メイリオ" panose="020B0604030504040204" pitchFamily="50" charset="-128"/>
                <a:ea typeface="メイリオ" panose="020B0604030504040204" pitchFamily="50" charset="-128"/>
              </a:rPr>
              <a:t>対する住宅無償支援が</a:t>
            </a:r>
            <a:r>
              <a:rPr lang="ja-JP" altLang="en-US" sz="1112" dirty="0">
                <a:latin typeface="メイリオ" panose="020B0604030504040204" pitchFamily="50" charset="-128"/>
                <a:ea typeface="メイリオ" panose="020B0604030504040204" pitchFamily="50" charset="-128"/>
              </a:rPr>
              <a:t>平成</a:t>
            </a:r>
            <a:r>
              <a:rPr lang="en-US" altLang="ja-JP" sz="1112" dirty="0">
                <a:latin typeface="メイリオ" panose="020B0604030504040204" pitchFamily="50" charset="-128"/>
                <a:ea typeface="メイリオ" panose="020B0604030504040204" pitchFamily="50" charset="-128"/>
              </a:rPr>
              <a:t>29</a:t>
            </a:r>
            <a:r>
              <a:rPr lang="ja-JP" altLang="en-US" sz="1112" dirty="0">
                <a:latin typeface="メイリオ" panose="020B0604030504040204" pitchFamily="50" charset="-128"/>
                <a:ea typeface="メイリオ" panose="020B0604030504040204" pitchFamily="50" charset="-128"/>
              </a:rPr>
              <a:t>年</a:t>
            </a:r>
            <a:r>
              <a:rPr lang="en-US" altLang="ja-JP" sz="1112" dirty="0">
                <a:latin typeface="メイリオ" panose="020B0604030504040204" pitchFamily="50" charset="-128"/>
                <a:ea typeface="メイリオ" panose="020B0604030504040204" pitchFamily="50" charset="-128"/>
              </a:rPr>
              <a:t>3</a:t>
            </a:r>
            <a:r>
              <a:rPr lang="ja-JP" altLang="en-US" sz="1112" dirty="0">
                <a:latin typeface="メイリオ" panose="020B0604030504040204" pitchFamily="50" charset="-128"/>
                <a:ea typeface="メイリオ" panose="020B0604030504040204" pitchFamily="50" charset="-128"/>
              </a:rPr>
              <a:t>月を</a:t>
            </a:r>
            <a:r>
              <a:rPr lang="ja-JP" altLang="en-US" sz="1112" dirty="0" smtClean="0">
                <a:latin typeface="メイリオ" panose="020B0604030504040204" pitchFamily="50" charset="-128"/>
                <a:ea typeface="メイリオ" panose="020B0604030504040204" pitchFamily="50" charset="-128"/>
              </a:rPr>
              <a:t>もって</a:t>
            </a:r>
            <a:r>
              <a:rPr lang="ja-JP" altLang="en-US" sz="1112" dirty="0">
                <a:latin typeface="メイリオ" panose="020B0604030504040204" pitchFamily="50" charset="-128"/>
                <a:ea typeface="メイリオ" panose="020B0604030504040204" pitchFamily="50" charset="-128"/>
              </a:rPr>
              <a:t>　</a:t>
            </a:r>
            <a:r>
              <a:rPr lang="ja-JP" altLang="en-US" sz="1112" dirty="0" smtClean="0">
                <a:latin typeface="メイリオ" panose="020B0604030504040204" pitchFamily="50" charset="-128"/>
                <a:ea typeface="メイリオ" panose="020B0604030504040204" pitchFamily="50" charset="-128"/>
              </a:rPr>
              <a:t>終了</a:t>
            </a:r>
            <a:r>
              <a:rPr lang="ja-JP" altLang="en-US" sz="1112" dirty="0">
                <a:latin typeface="メイリオ" panose="020B0604030504040204" pitchFamily="50" charset="-128"/>
                <a:ea typeface="メイリオ" panose="020B0604030504040204" pitchFamily="50" charset="-128"/>
              </a:rPr>
              <a:t>となります。そこで</a:t>
            </a:r>
            <a:r>
              <a:rPr lang="en-US" altLang="ja-JP" sz="1112" dirty="0">
                <a:latin typeface="メイリオ" panose="020B0604030504040204" pitchFamily="50" charset="-128"/>
                <a:ea typeface="メイリオ" panose="020B0604030504040204" pitchFamily="50" charset="-128"/>
              </a:rPr>
              <a:t>4</a:t>
            </a:r>
            <a:r>
              <a:rPr lang="ja-JP" altLang="en-US" sz="1112" dirty="0">
                <a:latin typeface="メイリオ" panose="020B0604030504040204" pitchFamily="50" charset="-128"/>
                <a:ea typeface="メイリオ" panose="020B0604030504040204" pitchFamily="50" charset="-128"/>
              </a:rPr>
              <a:t>月以降の住まいを決めるにあたって新たな支援策</a:t>
            </a:r>
            <a:r>
              <a:rPr lang="ja-JP" altLang="en-US" sz="1112" dirty="0">
                <a:solidFill>
                  <a:srgbClr val="FF0000"/>
                </a:solidFill>
                <a:latin typeface="メイリオ" panose="020B0604030504040204" pitchFamily="50" charset="-128"/>
                <a:ea typeface="メイリオ" panose="020B0604030504040204" pitchFamily="50" charset="-128"/>
              </a:rPr>
              <a:t>「民間賃貸住宅等家賃への支援制度」</a:t>
            </a:r>
            <a:r>
              <a:rPr lang="ja-JP" altLang="en-US" sz="1112" dirty="0">
                <a:latin typeface="メイリオ" panose="020B0604030504040204" pitchFamily="50" charset="-128"/>
                <a:ea typeface="メイリオ" panose="020B0604030504040204" pitchFamily="50" charset="-128"/>
              </a:rPr>
              <a:t>に関して福島県から説明と質疑応答を行います。</a:t>
            </a:r>
            <a:endParaRPr lang="en-US" altLang="ja-JP" sz="1112" dirty="0">
              <a:latin typeface="メイリオ" panose="020B0604030504040204" pitchFamily="50" charset="-128"/>
              <a:ea typeface="メイリオ" panose="020B0604030504040204" pitchFamily="50" charset="-128"/>
            </a:endParaRPr>
          </a:p>
          <a:p>
            <a:pPr algn="l"/>
            <a:r>
              <a:rPr lang="ja-JP" altLang="en-US" sz="1112" dirty="0">
                <a:latin typeface="メイリオ" panose="020B0604030504040204" pitchFamily="50" charset="-128"/>
                <a:ea typeface="メイリオ" panose="020B0604030504040204" pitchFamily="50" charset="-128"/>
              </a:rPr>
              <a:t>　また、幼児、就学児童の帰還時における生活環境についての情報や諸々の個別相談、ご出身地の“現在”をお伝えします（事前にご希望を頂いた方のみ）。</a:t>
            </a:r>
            <a:endParaRPr lang="en-US" altLang="ja-JP" sz="1112" dirty="0">
              <a:latin typeface="メイリオ" panose="020B0604030504040204" pitchFamily="50" charset="-128"/>
              <a:ea typeface="メイリオ" panose="020B0604030504040204" pitchFamily="50" charset="-128"/>
            </a:endParaRPr>
          </a:p>
        </p:txBody>
      </p:sp>
      <p:sp>
        <p:nvSpPr>
          <p:cNvPr id="23" name="角丸四角形 22"/>
          <p:cNvSpPr/>
          <p:nvPr/>
        </p:nvSpPr>
        <p:spPr>
          <a:xfrm>
            <a:off x="911231" y="4453825"/>
            <a:ext cx="6016858" cy="184817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49" dirty="0"/>
              <a:t>　</a:t>
            </a:r>
          </a:p>
        </p:txBody>
      </p:sp>
      <p:sp>
        <p:nvSpPr>
          <p:cNvPr id="6" name="タイトル 1"/>
          <p:cNvSpPr txBox="1">
            <a:spLocks/>
          </p:cNvSpPr>
          <p:nvPr/>
        </p:nvSpPr>
        <p:spPr>
          <a:xfrm>
            <a:off x="1004692" y="6474711"/>
            <a:ext cx="5773854" cy="1302592"/>
          </a:xfrm>
          <a:prstGeom prst="rect">
            <a:avLst/>
          </a:prstGeom>
        </p:spPr>
        <p:txBody>
          <a:bodyPr vert="horz" lIns="84732" tIns="42366" rIns="84732" bIns="42366"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1853" b="1" dirty="0">
                <a:latin typeface="メイリオ" panose="020B0604030504040204" pitchFamily="50" charset="-128"/>
                <a:ea typeface="メイリオ" panose="020B0604030504040204" pitchFamily="50" charset="-128"/>
              </a:rPr>
              <a:t>会場／</a:t>
            </a:r>
            <a:r>
              <a:rPr lang="en-US" altLang="ja-JP" sz="1853" b="1" dirty="0">
                <a:latin typeface="メイリオ" panose="020B0604030504040204" pitchFamily="50" charset="-128"/>
                <a:ea typeface="メイリオ" panose="020B0604030504040204" pitchFamily="50" charset="-128"/>
              </a:rPr>
              <a:t>『</a:t>
            </a:r>
            <a:r>
              <a:rPr lang="ja-JP" altLang="en-US" sz="1853" b="1" dirty="0">
                <a:latin typeface="メイリオ" panose="020B0604030504040204" pitchFamily="50" charset="-128"/>
                <a:ea typeface="メイリオ" panose="020B0604030504040204" pitchFamily="50" charset="-128"/>
              </a:rPr>
              <a:t>青葉区中央市民センター</a:t>
            </a:r>
            <a:r>
              <a:rPr lang="en-US" altLang="ja-JP" sz="1853" b="1" dirty="0">
                <a:latin typeface="メイリオ" panose="020B0604030504040204" pitchFamily="50" charset="-128"/>
                <a:ea typeface="メイリオ" panose="020B0604030504040204" pitchFamily="50" charset="-128"/>
              </a:rPr>
              <a:t>』</a:t>
            </a:r>
          </a:p>
          <a:p>
            <a:pPr algn="ctr"/>
            <a:r>
              <a:rPr lang="ja-JP" altLang="en-US" sz="1668" dirty="0">
                <a:latin typeface="メイリオ" panose="020B0604030504040204" pitchFamily="50" charset="-128"/>
                <a:ea typeface="メイリオ" panose="020B0604030504040204" pitchFamily="50" charset="-128"/>
              </a:rPr>
              <a:t>　　　　　　　　　</a:t>
            </a:r>
            <a:r>
              <a:rPr lang="ja-JP" altLang="en-US" sz="1483" dirty="0">
                <a:latin typeface="メイリオ" panose="020B0604030504040204" pitchFamily="50" charset="-128"/>
                <a:ea typeface="メイリオ" panose="020B0604030504040204" pitchFamily="50" charset="-128"/>
              </a:rPr>
              <a:t>仙台市青葉区一番町</a:t>
            </a:r>
            <a:r>
              <a:rPr lang="en-US" altLang="ja-JP" sz="1483" dirty="0">
                <a:latin typeface="メイリオ" panose="020B0604030504040204" pitchFamily="50" charset="-128"/>
                <a:ea typeface="メイリオ" panose="020B0604030504040204" pitchFamily="50" charset="-128"/>
              </a:rPr>
              <a:t>2</a:t>
            </a:r>
            <a:r>
              <a:rPr lang="ja-JP" altLang="en-US" sz="1483" dirty="0">
                <a:latin typeface="メイリオ" panose="020B0604030504040204" pitchFamily="50" charset="-128"/>
                <a:ea typeface="メイリオ" panose="020B0604030504040204" pitchFamily="50" charset="-128"/>
              </a:rPr>
              <a:t>丁目</a:t>
            </a:r>
            <a:r>
              <a:rPr lang="en-US" altLang="ja-JP" sz="1483" dirty="0">
                <a:latin typeface="メイリオ" panose="020B0604030504040204" pitchFamily="50" charset="-128"/>
                <a:ea typeface="メイリオ" panose="020B0604030504040204" pitchFamily="50" charset="-128"/>
              </a:rPr>
              <a:t>1-4</a:t>
            </a:r>
            <a:r>
              <a:rPr lang="ja-JP" altLang="en-US" sz="1483" dirty="0">
                <a:latin typeface="メイリオ" panose="020B0604030504040204" pitchFamily="50" charset="-128"/>
                <a:ea typeface="メイリオ" panose="020B0604030504040204" pitchFamily="50" charset="-128"/>
              </a:rPr>
              <a:t>　第４会議室</a:t>
            </a:r>
            <a:endParaRPr lang="en-US" altLang="ja-JP" sz="1483" dirty="0">
              <a:latin typeface="メイリオ" panose="020B0604030504040204" pitchFamily="50" charset="-128"/>
              <a:ea typeface="メイリオ" panose="020B0604030504040204" pitchFamily="50" charset="-128"/>
            </a:endParaRPr>
          </a:p>
          <a:p>
            <a:pPr algn="ctr"/>
            <a:endParaRPr lang="en-US" altLang="ja-JP" sz="1668" dirty="0">
              <a:latin typeface="メイリオ" panose="020B0604030504040204" pitchFamily="50" charset="-128"/>
              <a:ea typeface="メイリオ" panose="020B0604030504040204" pitchFamily="50" charset="-128"/>
            </a:endParaRPr>
          </a:p>
          <a:p>
            <a:r>
              <a:rPr lang="ja-JP" altLang="ja-JP" sz="1019" dirty="0">
                <a:solidFill>
                  <a:srgbClr val="FF0000"/>
                </a:solidFill>
                <a:latin typeface="メイリオ" panose="020B0604030504040204" pitchFamily="50" charset="-128"/>
                <a:ea typeface="メイリオ" panose="020B0604030504040204" pitchFamily="50" charset="-128"/>
              </a:rPr>
              <a:t>※</a:t>
            </a:r>
            <a:r>
              <a:rPr lang="ja-JP" altLang="en-US" sz="1019" dirty="0">
                <a:solidFill>
                  <a:srgbClr val="FF0000"/>
                </a:solidFill>
                <a:latin typeface="メイリオ" panose="020B0604030504040204" pitchFamily="50" charset="-128"/>
                <a:ea typeface="メイリオ" panose="020B0604030504040204" pitchFamily="50" charset="-128"/>
              </a:rPr>
              <a:t>参加希望者は下記の連絡先まで電話かメールにて申込ください</a:t>
            </a:r>
            <a:r>
              <a:rPr lang="ja-JP" altLang="en-US" sz="1019" dirty="0">
                <a:latin typeface="メイリオ" panose="020B0604030504040204" pitchFamily="50" charset="-128"/>
                <a:ea typeface="メイリオ" panose="020B0604030504040204" pitchFamily="50" charset="-128"/>
              </a:rPr>
              <a:t>（定数</a:t>
            </a:r>
            <a:r>
              <a:rPr lang="en-US" altLang="ja-JP" sz="1019" dirty="0">
                <a:latin typeface="メイリオ" panose="020B0604030504040204" pitchFamily="50" charset="-128"/>
                <a:ea typeface="メイリオ" panose="020B0604030504040204" pitchFamily="50" charset="-128"/>
              </a:rPr>
              <a:t>30</a:t>
            </a:r>
            <a:r>
              <a:rPr lang="ja-JP" altLang="en-US" sz="1019" dirty="0">
                <a:latin typeface="メイリオ" panose="020B0604030504040204" pitchFamily="50" charset="-128"/>
                <a:ea typeface="メイリオ" panose="020B0604030504040204" pitchFamily="50" charset="-128"/>
              </a:rPr>
              <a:t>名になり次第締め切らせて頂きます）。参加料無料。また、情報をお知りになりたい市町村があれば事前にお知らせください。</a:t>
            </a:r>
            <a:endParaRPr lang="ja-JP" altLang="ja-JP" sz="1019" dirty="0">
              <a:latin typeface="メイリオ" panose="020B0604030504040204" pitchFamily="50" charset="-128"/>
              <a:ea typeface="メイリオ" panose="020B0604030504040204" pitchFamily="50" charset="-128"/>
            </a:endParaRPr>
          </a:p>
        </p:txBody>
      </p:sp>
      <p:sp>
        <p:nvSpPr>
          <p:cNvPr id="8" name="タイトル 1"/>
          <p:cNvSpPr txBox="1">
            <a:spLocks/>
          </p:cNvSpPr>
          <p:nvPr/>
        </p:nvSpPr>
        <p:spPr>
          <a:xfrm>
            <a:off x="4149693" y="8576136"/>
            <a:ext cx="2630749" cy="1449163"/>
          </a:xfrm>
          <a:prstGeom prst="rect">
            <a:avLst/>
          </a:prstGeom>
        </p:spPr>
        <p:txBody>
          <a:bodyPr vert="horz" lIns="47661" tIns="23831" rIns="47661" bIns="2383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973"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相談ダイヤル</a:t>
            </a:r>
            <a:r>
              <a:rPr lang="ja-JP" altLang="en-US" sz="973" b="1" dirty="0">
                <a:solidFill>
                  <a:srgbClr val="FF0000"/>
                </a:solidFill>
                <a:latin typeface="メイリオ" panose="020B0604030504040204" pitchFamily="50" charset="-128"/>
                <a:ea typeface="メイリオ" panose="020B0604030504040204" pitchFamily="50" charset="-128"/>
              </a:rPr>
              <a:t>０８０－９２５９－７０４９</a:t>
            </a:r>
            <a:endParaRPr lang="en-US" altLang="ja-JP" sz="973" b="1" dirty="0">
              <a:solidFill>
                <a:srgbClr val="FF0000"/>
              </a:solidFill>
              <a:latin typeface="メイリオ" panose="020B0604030504040204" pitchFamily="50" charset="-128"/>
              <a:ea typeface="メイリオ" panose="020B0604030504040204" pitchFamily="50" charset="-128"/>
            </a:endParaRPr>
          </a:p>
          <a:p>
            <a:r>
              <a:rPr lang="ja-JP" altLang="en-US" sz="973" dirty="0">
                <a:latin typeface="メイリオ" panose="020B0604030504040204" pitchFamily="50" charset="-128"/>
                <a:ea typeface="メイリオ" panose="020B0604030504040204" pitchFamily="50" charset="-128"/>
              </a:rPr>
              <a:t>火・水・金曜　</a:t>
            </a:r>
            <a:r>
              <a:rPr lang="en-US" altLang="ja-JP" sz="973" dirty="0">
                <a:latin typeface="メイリオ" panose="020B0604030504040204" pitchFamily="50" charset="-128"/>
                <a:ea typeface="メイリオ" panose="020B0604030504040204" pitchFamily="50" charset="-128"/>
              </a:rPr>
              <a:t>10:00</a:t>
            </a:r>
            <a:r>
              <a:rPr lang="ja-JP" altLang="en-US" sz="973" dirty="0">
                <a:latin typeface="メイリオ" panose="020B0604030504040204" pitchFamily="50" charset="-128"/>
                <a:ea typeface="メイリオ" panose="020B0604030504040204" pitchFamily="50" charset="-128"/>
              </a:rPr>
              <a:t>～</a:t>
            </a:r>
            <a:r>
              <a:rPr lang="en-US" altLang="ja-JP" sz="973" dirty="0">
                <a:latin typeface="メイリオ" panose="020B0604030504040204" pitchFamily="50" charset="-128"/>
                <a:ea typeface="メイリオ" panose="020B0604030504040204" pitchFamily="50" charset="-128"/>
              </a:rPr>
              <a:t>17:00(</a:t>
            </a:r>
            <a:r>
              <a:rPr lang="ja-JP" altLang="en-US" sz="973" dirty="0">
                <a:latin typeface="メイリオ" panose="020B0604030504040204" pitchFamily="50" charset="-128"/>
                <a:ea typeface="メイリオ" panose="020B0604030504040204" pitchFamily="50" charset="-128"/>
              </a:rPr>
              <a:t>祝日は休み</a:t>
            </a:r>
            <a:r>
              <a:rPr lang="en-US" altLang="ja-JP" sz="973" dirty="0">
                <a:latin typeface="メイリオ" panose="020B0604030504040204" pitchFamily="50" charset="-128"/>
                <a:ea typeface="メイリオ" panose="020B0604030504040204" pitchFamily="50" charset="-128"/>
              </a:rPr>
              <a:t>)</a:t>
            </a:r>
            <a:endParaRPr lang="ja-JP" altLang="en-US" sz="973" dirty="0">
              <a:latin typeface="メイリオ" panose="020B0604030504040204" pitchFamily="50" charset="-128"/>
              <a:ea typeface="メイリオ" panose="020B0604030504040204" pitchFamily="50" charset="-128"/>
            </a:endParaRPr>
          </a:p>
          <a:p>
            <a:r>
              <a:rPr lang="ja-JP" altLang="en-US" sz="973" dirty="0">
                <a:latin typeface="メイリオ" panose="020B0604030504040204" pitchFamily="50" charset="-128"/>
                <a:ea typeface="メイリオ" panose="020B0604030504040204" pitchFamily="50" charset="-128"/>
              </a:rPr>
              <a:t>メールアドレス　</a:t>
            </a:r>
            <a:r>
              <a:rPr lang="en-US" altLang="ja-JP" sz="973" dirty="0">
                <a:latin typeface="メイリオ" panose="020B0604030504040204" pitchFamily="50" charset="-128"/>
                <a:ea typeface="メイリオ" panose="020B0604030504040204" pitchFamily="50" charset="-128"/>
              </a:rPr>
              <a:t>f-</a:t>
            </a:r>
            <a:r>
              <a:rPr lang="ja-JP" altLang="en-US" sz="973" dirty="0" err="1">
                <a:latin typeface="メイリオ" panose="020B0604030504040204" pitchFamily="50" charset="-128"/>
                <a:ea typeface="メイリオ" panose="020B0604030504040204" pitchFamily="50" charset="-128"/>
              </a:rPr>
              <a:t>ｓ</a:t>
            </a:r>
            <a:r>
              <a:rPr lang="en-US" altLang="ja-JP" sz="973" dirty="0" err="1">
                <a:latin typeface="メイリオ" panose="020B0604030504040204" pitchFamily="50" charset="-128"/>
                <a:ea typeface="メイリオ" panose="020B0604030504040204" pitchFamily="50" charset="-128"/>
              </a:rPr>
              <a:t>oudan</a:t>
            </a:r>
            <a:r>
              <a:rPr lang="ja-JP" altLang="en-US" sz="973" dirty="0">
                <a:latin typeface="メイリオ" panose="020B0604030504040204" pitchFamily="50" charset="-128"/>
                <a:ea typeface="メイリオ" panose="020B0604030504040204" pitchFamily="50" charset="-128"/>
              </a:rPr>
              <a:t>＠</a:t>
            </a:r>
            <a:r>
              <a:rPr lang="en-US" altLang="ja-JP" sz="973" dirty="0">
                <a:latin typeface="メイリオ" panose="020B0604030504040204" pitchFamily="50" charset="-128"/>
                <a:ea typeface="メイリオ" panose="020B0604030504040204" pitchFamily="50" charset="-128"/>
              </a:rPr>
              <a:t>renpuku.org</a:t>
            </a:r>
          </a:p>
          <a:p>
            <a:r>
              <a:rPr lang="ja-JP" altLang="ja-JP" sz="973" dirty="0">
                <a:latin typeface="メイリオ" panose="020B0604030504040204" pitchFamily="50" charset="-128"/>
                <a:ea typeface="メイリオ" panose="020B0604030504040204" pitchFamily="50" charset="-128"/>
              </a:rPr>
              <a:t>ＵＲＬ　</a:t>
            </a:r>
            <a:r>
              <a:rPr lang="en-US" altLang="ja-JP" sz="973" u="sng" dirty="0">
                <a:solidFill>
                  <a:srgbClr val="00B050"/>
                </a:solidFill>
                <a:latin typeface="メイリオ" panose="020B0604030504040204" pitchFamily="50" charset="-128"/>
                <a:ea typeface="メイリオ" panose="020B0604030504040204" pitchFamily="50" charset="-128"/>
                <a:hlinkClick r:id="rId2"/>
              </a:rPr>
              <a:t>http://www.renpuku.org/</a:t>
            </a:r>
            <a:r>
              <a:rPr lang="en-US" altLang="ja-JP" sz="973" dirty="0">
                <a:solidFill>
                  <a:srgbClr val="00B050"/>
                </a:solidFill>
                <a:latin typeface="メイリオ" panose="020B0604030504040204" pitchFamily="50" charset="-128"/>
                <a:ea typeface="メイリオ" panose="020B0604030504040204" pitchFamily="50" charset="-128"/>
              </a:rPr>
              <a:t>  </a:t>
            </a:r>
            <a:r>
              <a:rPr lang="en-US" altLang="ja-JP" sz="973" dirty="0">
                <a:latin typeface="メイリオ" panose="020B0604030504040204" pitchFamily="50" charset="-128"/>
                <a:ea typeface="メイリオ" panose="020B0604030504040204" pitchFamily="50" charset="-128"/>
              </a:rPr>
              <a:t>(</a:t>
            </a:r>
            <a:r>
              <a:rPr lang="ja-JP" altLang="ja-JP" sz="973" dirty="0">
                <a:latin typeface="メイリオ" panose="020B0604030504040204" pitchFamily="50" charset="-128"/>
                <a:ea typeface="メイリオ" panose="020B0604030504040204" pitchFamily="50" charset="-128"/>
              </a:rPr>
              <a:t>ＨＰ</a:t>
            </a:r>
            <a:r>
              <a:rPr lang="en-US" altLang="ja-JP" sz="973" dirty="0">
                <a:latin typeface="メイリオ" panose="020B0604030504040204" pitchFamily="50" charset="-128"/>
                <a:ea typeface="メイリオ" panose="020B0604030504040204" pitchFamily="50" charset="-128"/>
              </a:rPr>
              <a:t>)</a:t>
            </a:r>
          </a:p>
          <a:p>
            <a:r>
              <a:rPr lang="ja-JP" altLang="en-US" sz="973" dirty="0">
                <a:latin typeface="メイリオ" panose="020B0604030504040204" pitchFamily="50" charset="-128"/>
                <a:ea typeface="メイリオ" panose="020B0604030504040204" pitchFamily="50" charset="-128"/>
              </a:rPr>
              <a:t>一般社団法人みやぎ連携復興センター内</a:t>
            </a:r>
            <a:endParaRPr lang="en-US" altLang="ja-JP" sz="973" dirty="0">
              <a:latin typeface="メイリオ" panose="020B0604030504040204" pitchFamily="50" charset="-128"/>
              <a:ea typeface="メイリオ" panose="020B0604030504040204" pitchFamily="50" charset="-128"/>
            </a:endParaRPr>
          </a:p>
          <a:p>
            <a:r>
              <a:rPr lang="ja-JP" altLang="en-US" sz="973" dirty="0">
                <a:latin typeface="メイリオ" panose="020B0604030504040204" pitchFamily="50" charset="-128"/>
                <a:ea typeface="メイリオ" panose="020B0604030504040204" pitchFamily="50" charset="-128"/>
              </a:rPr>
              <a:t>　　仙台市青葉区大町</a:t>
            </a:r>
            <a:r>
              <a:rPr lang="en-US" altLang="ja-JP" sz="973" dirty="0">
                <a:latin typeface="メイリオ" panose="020B0604030504040204" pitchFamily="50" charset="-128"/>
                <a:ea typeface="メイリオ" panose="020B0604030504040204" pitchFamily="50" charset="-128"/>
              </a:rPr>
              <a:t>1</a:t>
            </a:r>
            <a:r>
              <a:rPr lang="ja-JP" altLang="en-US" sz="973" dirty="0">
                <a:latin typeface="メイリオ" panose="020B0604030504040204" pitchFamily="50" charset="-128"/>
                <a:ea typeface="メイリオ" panose="020B0604030504040204" pitchFamily="50" charset="-128"/>
              </a:rPr>
              <a:t>－</a:t>
            </a:r>
            <a:r>
              <a:rPr lang="en-US" altLang="ja-JP" sz="973" dirty="0">
                <a:latin typeface="メイリオ" panose="020B0604030504040204" pitchFamily="50" charset="-128"/>
                <a:ea typeface="メイリオ" panose="020B0604030504040204" pitchFamily="50" charset="-128"/>
              </a:rPr>
              <a:t>3</a:t>
            </a:r>
            <a:r>
              <a:rPr lang="ja-JP" altLang="en-US" sz="973" dirty="0">
                <a:latin typeface="メイリオ" panose="020B0604030504040204" pitchFamily="50" charset="-128"/>
                <a:ea typeface="メイリオ" panose="020B0604030504040204" pitchFamily="50" charset="-128"/>
              </a:rPr>
              <a:t>－</a:t>
            </a:r>
            <a:r>
              <a:rPr lang="en-US" altLang="ja-JP" sz="973" dirty="0">
                <a:latin typeface="メイリオ" panose="020B0604030504040204" pitchFamily="50" charset="-128"/>
                <a:ea typeface="メイリオ" panose="020B0604030504040204" pitchFamily="50" charset="-128"/>
              </a:rPr>
              <a:t>7</a:t>
            </a:r>
            <a:r>
              <a:rPr lang="ja-JP" altLang="en-US" sz="973" dirty="0">
                <a:latin typeface="メイリオ" panose="020B0604030504040204" pitchFamily="50" charset="-128"/>
                <a:ea typeface="メイリオ" panose="020B0604030504040204" pitchFamily="50" charset="-128"/>
              </a:rPr>
              <a:t>裕ビル</a:t>
            </a:r>
            <a:r>
              <a:rPr lang="en-US" altLang="ja-JP" sz="973" dirty="0">
                <a:latin typeface="メイリオ" panose="020B0604030504040204" pitchFamily="50" charset="-128"/>
                <a:ea typeface="メイリオ" panose="020B0604030504040204" pitchFamily="50" charset="-128"/>
              </a:rPr>
              <a:t>6</a:t>
            </a:r>
            <a:r>
              <a:rPr lang="ja-JP" altLang="en-US" sz="973" dirty="0">
                <a:latin typeface="メイリオ" panose="020B0604030504040204" pitchFamily="50" charset="-128"/>
                <a:ea typeface="メイリオ" panose="020B0604030504040204" pitchFamily="50" charset="-128"/>
              </a:rPr>
              <a:t>階</a:t>
            </a:r>
            <a:endParaRPr lang="en-US" altLang="ja-JP" sz="973" dirty="0">
              <a:latin typeface="メイリオ" panose="020B0604030504040204" pitchFamily="50" charset="-128"/>
              <a:ea typeface="メイリオ" panose="020B0604030504040204" pitchFamily="50" charset="-128"/>
            </a:endParaRPr>
          </a:p>
          <a:p>
            <a:r>
              <a:rPr lang="ja-JP" altLang="en-US" sz="973" dirty="0">
                <a:latin typeface="メイリオ" panose="020B0604030504040204" pitchFamily="50" charset="-128"/>
                <a:ea typeface="メイリオ" panose="020B0604030504040204" pitchFamily="50" charset="-128"/>
              </a:rPr>
              <a:t>担当／太田</a:t>
            </a:r>
            <a:endParaRPr lang="en-US" altLang="ja-JP" sz="973" dirty="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3"/>
          <a:stretch>
            <a:fillRect/>
          </a:stretch>
        </p:blipFill>
        <p:spPr>
          <a:xfrm>
            <a:off x="3587541" y="9158784"/>
            <a:ext cx="545306" cy="636069"/>
          </a:xfrm>
          <a:prstGeom prst="rect">
            <a:avLst/>
          </a:prstGeom>
          <a:scene3d>
            <a:camera prst="orthographicFront">
              <a:rot lat="0" lon="0" rev="5400000"/>
            </a:camera>
            <a:lightRig rig="threePt" dir="t"/>
          </a:scene3d>
        </p:spPr>
      </p:pic>
      <p:sp>
        <p:nvSpPr>
          <p:cNvPr id="12" name="タイトル 1"/>
          <p:cNvSpPr txBox="1">
            <a:spLocks/>
          </p:cNvSpPr>
          <p:nvPr/>
        </p:nvSpPr>
        <p:spPr>
          <a:xfrm>
            <a:off x="3558004" y="8230704"/>
            <a:ext cx="3291832" cy="367223"/>
          </a:xfrm>
          <a:prstGeom prst="rect">
            <a:avLst/>
          </a:prstGeom>
        </p:spPr>
        <p:txBody>
          <a:bodyPr vert="horz" lIns="47661" tIns="23831" rIns="47661" bIns="2383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668" dirty="0">
                <a:latin typeface="メイリオ" panose="020B0604030504040204" pitchFamily="50" charset="-128"/>
                <a:ea typeface="メイリオ" panose="020B0604030504040204" pitchFamily="50" charset="-128"/>
              </a:rPr>
              <a:t>福島県県外避難者相談センター</a:t>
            </a:r>
            <a:endParaRPr lang="ja-JP" altLang="en-US" sz="1668" b="1" dirty="0">
              <a:solidFill>
                <a:srgbClr val="00B050"/>
              </a:solidFill>
              <a:latin typeface="メイリオ" panose="020B0604030504040204" pitchFamily="50" charset="-128"/>
              <a:ea typeface="メイリオ" panose="020B0604030504040204" pitchFamily="50" charset="-128"/>
            </a:endParaRPr>
          </a:p>
        </p:txBody>
      </p:sp>
      <p:sp>
        <p:nvSpPr>
          <p:cNvPr id="13" name="タイトル 1"/>
          <p:cNvSpPr txBox="1">
            <a:spLocks/>
          </p:cNvSpPr>
          <p:nvPr/>
        </p:nvSpPr>
        <p:spPr>
          <a:xfrm>
            <a:off x="1004692" y="4548482"/>
            <a:ext cx="5773853" cy="1694334"/>
          </a:xfrm>
          <a:prstGeom prst="rect">
            <a:avLst/>
          </a:prstGeom>
          <a:solidFill>
            <a:schemeClr val="accent6">
              <a:lumMod val="75000"/>
            </a:schemeClr>
          </a:solidFill>
        </p:spPr>
        <p:txBody>
          <a:bodyPr vert="horz" lIns="47661" tIns="23831" rIns="47661" bIns="2383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83" b="1" dirty="0">
                <a:solidFill>
                  <a:schemeClr val="bg1"/>
                </a:solidFill>
                <a:latin typeface="メイリオ" panose="020B0604030504040204" pitchFamily="50" charset="-128"/>
                <a:ea typeface="メイリオ" panose="020B0604030504040204" pitchFamily="50" charset="-128"/>
              </a:rPr>
              <a:t>内容（予定）</a:t>
            </a:r>
            <a:endParaRPr lang="en-US" altLang="ja-JP" sz="1483" b="1" dirty="0">
              <a:solidFill>
                <a:schemeClr val="bg1"/>
              </a:solidFill>
              <a:latin typeface="メイリオ" panose="020B0604030504040204" pitchFamily="50" charset="-128"/>
              <a:ea typeface="メイリオ" panose="020B0604030504040204" pitchFamily="50" charset="-128"/>
            </a:endParaRPr>
          </a:p>
          <a:p>
            <a:r>
              <a:rPr lang="ja-JP" altLang="en-US" sz="1483" dirty="0">
                <a:solidFill>
                  <a:schemeClr val="bg1"/>
                </a:solidFill>
                <a:latin typeface="メイリオ" panose="020B0604030504040204" pitchFamily="50" charset="-128"/>
                <a:ea typeface="メイリオ" panose="020B0604030504040204" pitchFamily="50" charset="-128"/>
              </a:rPr>
              <a:t>第一部</a:t>
            </a:r>
            <a:endParaRPr lang="en-US" altLang="ja-JP" sz="1483" dirty="0">
              <a:solidFill>
                <a:schemeClr val="bg1"/>
              </a:solidFill>
              <a:latin typeface="メイリオ" panose="020B0604030504040204" pitchFamily="50" charset="-128"/>
              <a:ea typeface="メイリオ" panose="020B0604030504040204" pitchFamily="50" charset="-128"/>
            </a:endParaRPr>
          </a:p>
          <a:p>
            <a:r>
              <a:rPr lang="en-US" altLang="ja-JP" sz="1483" dirty="0">
                <a:solidFill>
                  <a:schemeClr val="bg1"/>
                </a:solidFill>
                <a:latin typeface="メイリオ" panose="020B0604030504040204" pitchFamily="50" charset="-128"/>
                <a:ea typeface="メイリオ" panose="020B0604030504040204" pitchFamily="50" charset="-128"/>
              </a:rPr>
              <a:t>15:00</a:t>
            </a:r>
            <a:r>
              <a:rPr lang="ja-JP" altLang="en-US" sz="1483" dirty="0">
                <a:solidFill>
                  <a:schemeClr val="bg1"/>
                </a:solidFill>
                <a:latin typeface="メイリオ" panose="020B0604030504040204" pitchFamily="50" charset="-128"/>
                <a:ea typeface="メイリオ" panose="020B0604030504040204" pitchFamily="50" charset="-128"/>
              </a:rPr>
              <a:t>～❶「民間賃貸住宅等家賃への支援制度」の説明・質疑応答</a:t>
            </a:r>
            <a:endParaRPr lang="en-US" altLang="ja-JP" sz="1483" dirty="0">
              <a:solidFill>
                <a:schemeClr val="bg1"/>
              </a:solidFill>
              <a:latin typeface="メイリオ" panose="020B0604030504040204" pitchFamily="50" charset="-128"/>
              <a:ea typeface="メイリオ" panose="020B0604030504040204" pitchFamily="50" charset="-128"/>
            </a:endParaRPr>
          </a:p>
          <a:p>
            <a:r>
              <a:rPr lang="en-US" altLang="ja-JP" sz="1483" dirty="0">
                <a:solidFill>
                  <a:schemeClr val="bg1"/>
                </a:solidFill>
                <a:latin typeface="メイリオ" panose="020B0604030504040204" pitchFamily="50" charset="-128"/>
                <a:ea typeface="メイリオ" panose="020B0604030504040204" pitchFamily="50" charset="-128"/>
              </a:rPr>
              <a:t>15:20</a:t>
            </a:r>
            <a:r>
              <a:rPr lang="ja-JP" altLang="en-US" sz="1483" dirty="0">
                <a:solidFill>
                  <a:schemeClr val="bg1"/>
                </a:solidFill>
                <a:latin typeface="メイリオ" panose="020B0604030504040204" pitchFamily="50" charset="-128"/>
                <a:ea typeface="メイリオ" panose="020B0604030504040204" pitchFamily="50" charset="-128"/>
              </a:rPr>
              <a:t>～❷各市町村の現状について</a:t>
            </a:r>
            <a:endParaRPr lang="en-US" altLang="ja-JP" sz="1483" dirty="0">
              <a:solidFill>
                <a:schemeClr val="bg1"/>
              </a:solidFill>
              <a:latin typeface="メイリオ" panose="020B0604030504040204" pitchFamily="50" charset="-128"/>
              <a:ea typeface="メイリオ" panose="020B0604030504040204" pitchFamily="50" charset="-128"/>
            </a:endParaRPr>
          </a:p>
          <a:p>
            <a:r>
              <a:rPr lang="en-US" altLang="ja-JP" sz="1483" dirty="0">
                <a:solidFill>
                  <a:schemeClr val="bg1"/>
                </a:solidFill>
                <a:latin typeface="メイリオ" panose="020B0604030504040204" pitchFamily="50" charset="-128"/>
                <a:ea typeface="メイリオ" panose="020B0604030504040204" pitchFamily="50" charset="-128"/>
              </a:rPr>
              <a:t>15:40</a:t>
            </a:r>
            <a:r>
              <a:rPr lang="ja-JP" altLang="en-US" sz="1483" dirty="0">
                <a:solidFill>
                  <a:schemeClr val="bg1"/>
                </a:solidFill>
                <a:latin typeface="メイリオ" panose="020B0604030504040204" pitchFamily="50" charset="-128"/>
                <a:ea typeface="メイリオ" panose="020B0604030504040204" pitchFamily="50" charset="-128"/>
              </a:rPr>
              <a:t>～❸子供受け入れ体制（健康・教育・インフラ等）について</a:t>
            </a:r>
            <a:endParaRPr lang="en-US" altLang="ja-JP" sz="1483" dirty="0">
              <a:solidFill>
                <a:schemeClr val="bg1"/>
              </a:solidFill>
              <a:latin typeface="メイリオ" panose="020B0604030504040204" pitchFamily="50" charset="-128"/>
              <a:ea typeface="メイリオ" panose="020B0604030504040204" pitchFamily="50" charset="-128"/>
            </a:endParaRPr>
          </a:p>
          <a:p>
            <a:endParaRPr lang="en-US" altLang="ja-JP" sz="1483" dirty="0">
              <a:solidFill>
                <a:schemeClr val="bg1"/>
              </a:solidFill>
              <a:latin typeface="メイリオ" panose="020B0604030504040204" pitchFamily="50" charset="-128"/>
              <a:ea typeface="メイリオ" panose="020B0604030504040204" pitchFamily="50" charset="-128"/>
            </a:endParaRPr>
          </a:p>
          <a:p>
            <a:r>
              <a:rPr lang="ja-JP" altLang="en-US" sz="1483" dirty="0">
                <a:solidFill>
                  <a:schemeClr val="bg1"/>
                </a:solidFill>
                <a:latin typeface="メイリオ" panose="020B0604030504040204" pitchFamily="50" charset="-128"/>
                <a:ea typeface="メイリオ" panose="020B0604030504040204" pitchFamily="50" charset="-128"/>
              </a:rPr>
              <a:t>第二部</a:t>
            </a:r>
            <a:endParaRPr lang="en-US" altLang="ja-JP" sz="1483" dirty="0">
              <a:solidFill>
                <a:schemeClr val="bg1"/>
              </a:solidFill>
              <a:latin typeface="メイリオ" panose="020B0604030504040204" pitchFamily="50" charset="-128"/>
              <a:ea typeface="メイリオ" panose="020B0604030504040204" pitchFamily="50" charset="-128"/>
            </a:endParaRPr>
          </a:p>
          <a:p>
            <a:r>
              <a:rPr lang="en-US" altLang="ja-JP" sz="1483" dirty="0">
                <a:solidFill>
                  <a:schemeClr val="bg1"/>
                </a:solidFill>
                <a:latin typeface="メイリオ" panose="020B0604030504040204" pitchFamily="50" charset="-128"/>
                <a:ea typeface="メイリオ" panose="020B0604030504040204" pitchFamily="50" charset="-128"/>
              </a:rPr>
              <a:t>16:00</a:t>
            </a:r>
            <a:r>
              <a:rPr lang="ja-JP" altLang="en-US" sz="1483" dirty="0">
                <a:solidFill>
                  <a:schemeClr val="bg1"/>
                </a:solidFill>
                <a:latin typeface="メイリオ" panose="020B0604030504040204" pitchFamily="50" charset="-128"/>
                <a:ea typeface="メイリオ" panose="020B0604030504040204" pitchFamily="50" charset="-128"/>
              </a:rPr>
              <a:t>～参加者交流会など</a:t>
            </a:r>
            <a:endParaRPr lang="en-US" altLang="ja-JP" sz="1483" dirty="0">
              <a:solidFill>
                <a:schemeClr val="bg1"/>
              </a:solidFill>
              <a:latin typeface="メイリオ" panose="020B0604030504040204" pitchFamily="50" charset="-128"/>
              <a:ea typeface="メイリオ" panose="020B0604030504040204" pitchFamily="50" charset="-128"/>
            </a:endParaRPr>
          </a:p>
        </p:txBody>
      </p:sp>
      <p:sp>
        <p:nvSpPr>
          <p:cNvPr id="17" name="タイトル 1"/>
          <p:cNvSpPr txBox="1">
            <a:spLocks/>
          </p:cNvSpPr>
          <p:nvPr/>
        </p:nvSpPr>
        <p:spPr>
          <a:xfrm>
            <a:off x="1096445" y="9256271"/>
            <a:ext cx="2516822" cy="705645"/>
          </a:xfrm>
          <a:prstGeom prst="rect">
            <a:avLst/>
          </a:prstGeom>
        </p:spPr>
        <p:txBody>
          <a:bodyPr vert="horz" lIns="47661" tIns="23831" rIns="47661" bIns="2383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834" dirty="0">
                <a:latin typeface="メイリオ" panose="020B0604030504040204" pitchFamily="50" charset="-128"/>
                <a:ea typeface="メイリオ" panose="020B0604030504040204" pitchFamily="50" charset="-128"/>
              </a:rPr>
              <a:t>ＪＲあおば通駅より徒歩</a:t>
            </a:r>
            <a:r>
              <a:rPr lang="en-US" altLang="ja-JP" sz="834" dirty="0">
                <a:latin typeface="メイリオ" panose="020B0604030504040204" pitchFamily="50" charset="-128"/>
                <a:ea typeface="メイリオ" panose="020B0604030504040204" pitchFamily="50" charset="-128"/>
              </a:rPr>
              <a:t>5</a:t>
            </a:r>
            <a:r>
              <a:rPr lang="ja-JP" altLang="en-US" sz="834" dirty="0">
                <a:latin typeface="メイリオ" panose="020B0604030504040204" pitchFamily="50" charset="-128"/>
                <a:ea typeface="メイリオ" panose="020B0604030504040204" pitchFamily="50" charset="-128"/>
              </a:rPr>
              <a:t>分　</a:t>
            </a:r>
            <a:endParaRPr lang="en-US" altLang="ja-JP" sz="834" dirty="0">
              <a:latin typeface="メイリオ" panose="020B0604030504040204" pitchFamily="50" charset="-128"/>
              <a:ea typeface="メイリオ" panose="020B0604030504040204" pitchFamily="50" charset="-128"/>
            </a:endParaRPr>
          </a:p>
          <a:p>
            <a:r>
              <a:rPr lang="ja-JP" altLang="en-US" sz="834" dirty="0">
                <a:latin typeface="メイリオ" panose="020B0604030504040204" pitchFamily="50" charset="-128"/>
                <a:ea typeface="メイリオ" panose="020B0604030504040204" pitchFamily="50" charset="-128"/>
              </a:rPr>
              <a:t>地下鉄東西線「青葉通一番町」駅下車徒歩</a:t>
            </a:r>
            <a:r>
              <a:rPr lang="en-US" altLang="ja-JP" sz="834" dirty="0">
                <a:latin typeface="メイリオ" panose="020B0604030504040204" pitchFamily="50" charset="-128"/>
                <a:ea typeface="メイリオ" panose="020B0604030504040204" pitchFamily="50" charset="-128"/>
              </a:rPr>
              <a:t>4</a:t>
            </a:r>
            <a:r>
              <a:rPr lang="ja-JP" altLang="en-US" sz="834" dirty="0">
                <a:latin typeface="メイリオ" panose="020B0604030504040204" pitchFamily="50" charset="-128"/>
                <a:ea typeface="メイリオ" panose="020B0604030504040204" pitchFamily="50" charset="-128"/>
              </a:rPr>
              <a:t>分</a:t>
            </a:r>
            <a:endParaRPr lang="en-US" altLang="ja-JP" sz="834" dirty="0">
              <a:latin typeface="メイリオ" panose="020B0604030504040204" pitchFamily="50" charset="-128"/>
              <a:ea typeface="メイリオ" panose="020B0604030504040204" pitchFamily="50" charset="-128"/>
            </a:endParaRPr>
          </a:p>
          <a:p>
            <a:r>
              <a:rPr lang="en-US" altLang="ja-JP" sz="834" dirty="0">
                <a:latin typeface="メイリオ" panose="020B0604030504040204" pitchFamily="50" charset="-128"/>
                <a:ea typeface="メイリオ" panose="020B0604030504040204" pitchFamily="50" charset="-128"/>
              </a:rPr>
              <a:t>※</a:t>
            </a:r>
            <a:r>
              <a:rPr lang="ja-JP" altLang="en-US" sz="834" dirty="0">
                <a:latin typeface="メイリオ" panose="020B0604030504040204" pitchFamily="50" charset="-128"/>
                <a:ea typeface="メイリオ" panose="020B0604030504040204" pitchFamily="50" charset="-128"/>
              </a:rPr>
              <a:t>公共交通機関でお越し下さい。なお、お車でお越しの場合は、近くの有料駐車場をご利用下さい。</a:t>
            </a:r>
          </a:p>
        </p:txBody>
      </p:sp>
      <p:pic>
        <p:nvPicPr>
          <p:cNvPr id="1028" name="Picture 4" descr="http://cm01.mapion.co.jp/m2/map?usr=atlas&amp;lon=140.8747198&amp;lat=38.25943322&amp;level=16&amp;size=495x30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6568" y="7767205"/>
            <a:ext cx="2501046" cy="1515785"/>
          </a:xfrm>
          <a:prstGeom prst="rect">
            <a:avLst/>
          </a:prstGeom>
          <a:noFill/>
          <a:extLst>
            <a:ext uri="{909E8E84-426E-40DD-AFC4-6F175D3DCCD1}">
              <a14:hiddenFill xmlns:a14="http://schemas.microsoft.com/office/drawing/2010/main">
                <a:solidFill>
                  <a:srgbClr val="FFFFFF"/>
                </a:solidFill>
              </a14:hiddenFill>
            </a:ext>
          </a:extLst>
        </p:spPr>
      </p:pic>
      <p:sp>
        <p:nvSpPr>
          <p:cNvPr id="2" name="角丸四角形吹き出し 1"/>
          <p:cNvSpPr/>
          <p:nvPr/>
        </p:nvSpPr>
        <p:spPr>
          <a:xfrm>
            <a:off x="1170604" y="8660972"/>
            <a:ext cx="660341" cy="385427"/>
          </a:xfrm>
          <a:prstGeom prst="wedgeRoundRectCallout">
            <a:avLst>
              <a:gd name="adj1" fmla="val 93510"/>
              <a:gd name="adj2" fmla="val -65853"/>
              <a:gd name="adj3" fmla="val 1666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49">
              <a:solidFill>
                <a:schemeClr val="tx1"/>
              </a:solidFill>
            </a:endParaRPr>
          </a:p>
        </p:txBody>
      </p:sp>
      <p:sp>
        <p:nvSpPr>
          <p:cNvPr id="14" name="タイトル 1"/>
          <p:cNvSpPr txBox="1">
            <a:spLocks/>
          </p:cNvSpPr>
          <p:nvPr/>
        </p:nvSpPr>
        <p:spPr>
          <a:xfrm>
            <a:off x="1170604" y="8745760"/>
            <a:ext cx="730319" cy="215849"/>
          </a:xfrm>
          <a:prstGeom prst="rect">
            <a:avLst/>
          </a:prstGeom>
        </p:spPr>
        <p:txBody>
          <a:bodyPr vert="horz" lIns="47661" tIns="23831" rIns="47661" bIns="2383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741" b="1" dirty="0">
                <a:solidFill>
                  <a:schemeClr val="bg1"/>
                </a:solidFill>
                <a:latin typeface="メイリオ" panose="020B0604030504040204" pitchFamily="50" charset="-128"/>
                <a:ea typeface="メイリオ" panose="020B0604030504040204" pitchFamily="50" charset="-128"/>
              </a:rPr>
              <a:t>青葉区中央市民センター</a:t>
            </a:r>
            <a:endParaRPr lang="en-US" altLang="ja-JP" sz="741" b="1" dirty="0">
              <a:solidFill>
                <a:schemeClr val="bg1"/>
              </a:solidFill>
              <a:latin typeface="メイリオ" panose="020B0604030504040204" pitchFamily="50" charset="-128"/>
              <a:ea typeface="メイリオ" panose="020B0604030504040204" pitchFamily="50" charset="-128"/>
            </a:endParaRPr>
          </a:p>
          <a:p>
            <a:r>
              <a:rPr lang="ja-JP" altLang="en-US" sz="741" b="1" dirty="0">
                <a:solidFill>
                  <a:schemeClr val="bg1"/>
                </a:solidFill>
                <a:latin typeface="メイリオ" panose="020B0604030504040204" pitchFamily="50" charset="-128"/>
                <a:ea typeface="メイリオ" panose="020B0604030504040204" pitchFamily="50" charset="-128"/>
              </a:rPr>
              <a:t>入口</a:t>
            </a:r>
          </a:p>
        </p:txBody>
      </p:sp>
      <p:sp>
        <p:nvSpPr>
          <p:cNvPr id="16" name="タイトル 1"/>
          <p:cNvSpPr txBox="1">
            <a:spLocks/>
          </p:cNvSpPr>
          <p:nvPr/>
        </p:nvSpPr>
        <p:spPr>
          <a:xfrm>
            <a:off x="3749066" y="7839021"/>
            <a:ext cx="1055583" cy="286304"/>
          </a:xfrm>
          <a:prstGeom prst="rect">
            <a:avLst/>
          </a:prstGeom>
          <a:solidFill>
            <a:schemeClr val="accent4">
              <a:lumMod val="40000"/>
              <a:lumOff val="60000"/>
            </a:schemeClr>
          </a:solidFill>
          <a:ln>
            <a:solidFill>
              <a:schemeClr val="tx1"/>
            </a:solidFill>
          </a:ln>
        </p:spPr>
        <p:txBody>
          <a:bodyPr vert="horz" lIns="47661" tIns="23831" rIns="47661" bIns="2383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97" dirty="0">
                <a:latin typeface="メイリオ" panose="020B0604030504040204" pitchFamily="50" charset="-128"/>
                <a:ea typeface="メイリオ" panose="020B0604030504040204" pitchFamily="50" charset="-128"/>
              </a:rPr>
              <a:t> 参加申込先</a:t>
            </a:r>
            <a:endParaRPr lang="ja-JP" altLang="en-US" sz="1297" dirty="0">
              <a:solidFill>
                <a:srgbClr val="00B050"/>
              </a:solidFill>
              <a:latin typeface="メイリオ" panose="020B0604030504040204" pitchFamily="50" charset="-128"/>
              <a:ea typeface="メイリオ" panose="020B0604030504040204" pitchFamily="50" charset="-128"/>
            </a:endParaRPr>
          </a:p>
        </p:txBody>
      </p:sp>
      <p:sp>
        <p:nvSpPr>
          <p:cNvPr id="4" name="円/楕円 3"/>
          <p:cNvSpPr/>
          <p:nvPr/>
        </p:nvSpPr>
        <p:spPr>
          <a:xfrm>
            <a:off x="5577903" y="2033525"/>
            <a:ext cx="1441767" cy="137230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849"/>
          </a:p>
        </p:txBody>
      </p:sp>
      <p:sp>
        <p:nvSpPr>
          <p:cNvPr id="15" name="タイトル 1"/>
          <p:cNvSpPr txBox="1">
            <a:spLocks/>
          </p:cNvSpPr>
          <p:nvPr/>
        </p:nvSpPr>
        <p:spPr>
          <a:xfrm rot="661629">
            <a:off x="5725489" y="2311897"/>
            <a:ext cx="1428130" cy="902597"/>
          </a:xfrm>
          <a:prstGeom prst="rect">
            <a:avLst/>
          </a:prstGeom>
        </p:spPr>
        <p:txBody>
          <a:bodyPr vert="horz" lIns="47661" tIns="23831" rIns="47661" bIns="2383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53" b="1" dirty="0">
                <a:solidFill>
                  <a:schemeClr val="bg1"/>
                </a:solidFill>
                <a:latin typeface="メイリオ" panose="020B0604030504040204" pitchFamily="50" charset="-128"/>
                <a:ea typeface="メイリオ" panose="020B0604030504040204" pitchFamily="50" charset="-128"/>
              </a:rPr>
              <a:t>参加無料</a:t>
            </a:r>
            <a:endParaRPr lang="en-US" altLang="ja-JP" sz="1853" b="1" dirty="0">
              <a:solidFill>
                <a:schemeClr val="bg1"/>
              </a:solidFill>
              <a:latin typeface="メイリオ" panose="020B0604030504040204" pitchFamily="50" charset="-128"/>
              <a:ea typeface="メイリオ" panose="020B0604030504040204" pitchFamily="50" charset="-128"/>
            </a:endParaRPr>
          </a:p>
          <a:p>
            <a:r>
              <a:rPr lang="ja-JP" altLang="en-US" sz="1853" dirty="0">
                <a:solidFill>
                  <a:schemeClr val="bg1"/>
                </a:solidFill>
                <a:latin typeface="メイリオ" panose="020B0604030504040204" pitchFamily="50" charset="-128"/>
                <a:ea typeface="メイリオ" panose="020B0604030504040204" pitchFamily="50" charset="-128"/>
              </a:rPr>
              <a:t>先着</a:t>
            </a:r>
            <a:r>
              <a:rPr lang="en-US" altLang="ja-JP" sz="1853" dirty="0">
                <a:solidFill>
                  <a:schemeClr val="bg1"/>
                </a:solidFill>
                <a:latin typeface="メイリオ" panose="020B0604030504040204" pitchFamily="50" charset="-128"/>
                <a:ea typeface="メイリオ" panose="020B0604030504040204" pitchFamily="50" charset="-128"/>
              </a:rPr>
              <a:t>30</a:t>
            </a:r>
            <a:r>
              <a:rPr lang="ja-JP" altLang="en-US" sz="1853" dirty="0">
                <a:solidFill>
                  <a:schemeClr val="bg1"/>
                </a:solidFill>
                <a:latin typeface="メイリオ" panose="020B0604030504040204" pitchFamily="50" charset="-128"/>
                <a:ea typeface="メイリオ" panose="020B0604030504040204" pitchFamily="50" charset="-128"/>
              </a:rPr>
              <a:t>名</a:t>
            </a:r>
            <a:endParaRPr lang="en-US" altLang="ja-JP" sz="1853" dirty="0">
              <a:solidFill>
                <a:schemeClr val="bg1"/>
              </a:solidFill>
              <a:latin typeface="メイリオ" panose="020B0604030504040204" pitchFamily="50" charset="-128"/>
              <a:ea typeface="メイリオ" panose="020B0604030504040204" pitchFamily="50" charset="-128"/>
            </a:endParaRPr>
          </a:p>
          <a:p>
            <a:r>
              <a:rPr lang="en-US" altLang="ja-JP" sz="1483" dirty="0">
                <a:solidFill>
                  <a:schemeClr val="bg1"/>
                </a:solidFill>
                <a:latin typeface="メイリオ" panose="020B0604030504040204" pitchFamily="50" charset="-128"/>
                <a:ea typeface="メイリオ" panose="020B0604030504040204" pitchFamily="50" charset="-128"/>
              </a:rPr>
              <a:t>(※</a:t>
            </a:r>
            <a:r>
              <a:rPr lang="ja-JP" altLang="en-US" sz="1483" dirty="0">
                <a:solidFill>
                  <a:schemeClr val="bg1"/>
                </a:solidFill>
                <a:latin typeface="メイリオ" panose="020B0604030504040204" pitchFamily="50" charset="-128"/>
                <a:ea typeface="メイリオ" panose="020B0604030504040204" pitchFamily="50" charset="-128"/>
              </a:rPr>
              <a:t>事前申込</a:t>
            </a:r>
            <a:r>
              <a:rPr lang="en-US" altLang="ja-JP" sz="1483" dirty="0">
                <a:solidFill>
                  <a:schemeClr val="bg1"/>
                </a:solidFill>
                <a:latin typeface="メイリオ" panose="020B0604030504040204" pitchFamily="50" charset="-128"/>
                <a:ea typeface="メイリオ" panose="020B0604030504040204" pitchFamily="50" charset="-128"/>
              </a:rPr>
              <a:t>)</a:t>
            </a:r>
            <a:endParaRPr lang="ja-JP" altLang="en-US" sz="1483"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554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305</TotalTime>
  <Words>99</Words>
  <Application>Microsoft Office PowerPoint</Application>
  <PresentationFormat>ユーザー設定</PresentationFormat>
  <Paragraphs>34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Ｐ明朝</vt:lpstr>
      <vt:lpstr>メイリオ</vt:lpstr>
      <vt:lpstr>Arial</vt:lpstr>
      <vt:lpstr>Calibri</vt:lpstr>
      <vt:lpstr>Calibri Light</vt:lpstr>
      <vt:lpstr>Office テーマ</vt:lpstr>
      <vt:lpstr>  福島県県外避難者の皆様へ 支援制度等の説明会＆参加者交流会 10月29日(土) 15:00～17:30</vt:lpstr>
    </vt:vector>
  </TitlesOfParts>
  <Company>Ex -Imageユーザー</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Ex -Image</dc:creator>
  <cp:lastModifiedBy>太田達也</cp:lastModifiedBy>
  <cp:revision>40</cp:revision>
  <cp:lastPrinted>2016-09-21T04:07:54Z</cp:lastPrinted>
  <dcterms:created xsi:type="dcterms:W3CDTF">2016-06-01T03:48:42Z</dcterms:created>
  <dcterms:modified xsi:type="dcterms:W3CDTF">2016-09-26T08:49:56Z</dcterms:modified>
</cp:coreProperties>
</file>