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4" r:id="rId2"/>
    <p:sldId id="265"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B3B"/>
    <a:srgbClr val="99FF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2" autoAdjust="0"/>
    <p:restoredTop sz="94660"/>
  </p:normalViewPr>
  <p:slideViewPr>
    <p:cSldViewPr>
      <p:cViewPr>
        <p:scale>
          <a:sx n="100" d="100"/>
          <a:sy n="100" d="100"/>
        </p:scale>
        <p:origin x="-1452" y="153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EBD7345-27D8-4DAD-8C10-0402F4F865E4}" type="datetimeFigureOut">
              <a:rPr kumimoji="1" lang="ja-JP" altLang="en-US" smtClean="0"/>
              <a:t>2016/5/17</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D1862117-81DC-4566-982F-F497285365CE}" type="slidenum">
              <a:rPr kumimoji="1" lang="ja-JP" altLang="en-US" smtClean="0"/>
              <a:t>‹#›</a:t>
            </a:fld>
            <a:endParaRPr kumimoji="1" lang="ja-JP" altLang="en-US"/>
          </a:p>
        </p:txBody>
      </p:sp>
    </p:spTree>
    <p:extLst>
      <p:ext uri="{BB962C8B-B14F-4D97-AF65-F5344CB8AC3E}">
        <p14:creationId xmlns:p14="http://schemas.microsoft.com/office/powerpoint/2010/main" val="29288647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862117-81DC-4566-982F-F497285365CE}" type="slidenum">
              <a:rPr kumimoji="1" lang="ja-JP" altLang="en-US" smtClean="0"/>
              <a:t>1</a:t>
            </a:fld>
            <a:endParaRPr kumimoji="1" lang="ja-JP" altLang="en-US"/>
          </a:p>
        </p:txBody>
      </p:sp>
    </p:spTree>
    <p:extLst>
      <p:ext uri="{BB962C8B-B14F-4D97-AF65-F5344CB8AC3E}">
        <p14:creationId xmlns:p14="http://schemas.microsoft.com/office/powerpoint/2010/main" val="936076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1A02596-AE91-405E-A314-90969659C28C}" type="datetimeFigureOut">
              <a:rPr kumimoji="1" lang="ja-JP" altLang="en-US" smtClean="0"/>
              <a:t>2016/5/17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BD48A8-65BA-4136-B1E8-A0D3D178188F}" type="slidenum">
              <a:rPr kumimoji="1" lang="ja-JP" altLang="en-US" smtClean="0"/>
              <a:t>‹#›</a:t>
            </a:fld>
            <a:endParaRPr kumimoji="1" lang="ja-JP" altLang="en-US"/>
          </a:p>
        </p:txBody>
      </p:sp>
    </p:spTree>
    <p:extLst>
      <p:ext uri="{BB962C8B-B14F-4D97-AF65-F5344CB8AC3E}">
        <p14:creationId xmlns:p14="http://schemas.microsoft.com/office/powerpoint/2010/main" val="2306340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A02596-AE91-405E-A314-90969659C28C}" type="datetimeFigureOut">
              <a:rPr kumimoji="1" lang="ja-JP" altLang="en-US" smtClean="0"/>
              <a:t>2016/5/17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BD48A8-65BA-4136-B1E8-A0D3D178188F}" type="slidenum">
              <a:rPr kumimoji="1" lang="ja-JP" altLang="en-US" smtClean="0"/>
              <a:t>‹#›</a:t>
            </a:fld>
            <a:endParaRPr kumimoji="1" lang="ja-JP" altLang="en-US"/>
          </a:p>
        </p:txBody>
      </p:sp>
    </p:spTree>
    <p:extLst>
      <p:ext uri="{BB962C8B-B14F-4D97-AF65-F5344CB8AC3E}">
        <p14:creationId xmlns:p14="http://schemas.microsoft.com/office/powerpoint/2010/main" val="3301996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573264"/>
            <a:ext cx="3357563" cy="122082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A02596-AE91-405E-A314-90969659C28C}" type="datetimeFigureOut">
              <a:rPr kumimoji="1" lang="ja-JP" altLang="en-US" smtClean="0"/>
              <a:t>2016/5/17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BD48A8-65BA-4136-B1E8-A0D3D178188F}" type="slidenum">
              <a:rPr kumimoji="1" lang="ja-JP" altLang="en-US" smtClean="0"/>
              <a:t>‹#›</a:t>
            </a:fld>
            <a:endParaRPr kumimoji="1" lang="ja-JP" altLang="en-US"/>
          </a:p>
        </p:txBody>
      </p:sp>
    </p:spTree>
    <p:extLst>
      <p:ext uri="{BB962C8B-B14F-4D97-AF65-F5344CB8AC3E}">
        <p14:creationId xmlns:p14="http://schemas.microsoft.com/office/powerpoint/2010/main" val="304254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A02596-AE91-405E-A314-90969659C28C}" type="datetimeFigureOut">
              <a:rPr kumimoji="1" lang="ja-JP" altLang="en-US" smtClean="0"/>
              <a:t>2016/5/17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BD48A8-65BA-4136-B1E8-A0D3D178188F}" type="slidenum">
              <a:rPr kumimoji="1" lang="ja-JP" altLang="en-US" smtClean="0"/>
              <a:t>‹#›</a:t>
            </a:fld>
            <a:endParaRPr kumimoji="1" lang="ja-JP" altLang="en-US"/>
          </a:p>
        </p:txBody>
      </p:sp>
    </p:spTree>
    <p:extLst>
      <p:ext uri="{BB962C8B-B14F-4D97-AF65-F5344CB8AC3E}">
        <p14:creationId xmlns:p14="http://schemas.microsoft.com/office/powerpoint/2010/main" val="3477427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1A02596-AE91-405E-A314-90969659C28C}" type="datetimeFigureOut">
              <a:rPr kumimoji="1" lang="ja-JP" altLang="en-US" smtClean="0"/>
              <a:t>2016/5/17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BD48A8-65BA-4136-B1E8-A0D3D178188F}" type="slidenum">
              <a:rPr kumimoji="1" lang="ja-JP" altLang="en-US" smtClean="0"/>
              <a:t>‹#›</a:t>
            </a:fld>
            <a:endParaRPr kumimoji="1" lang="ja-JP" altLang="en-US"/>
          </a:p>
        </p:txBody>
      </p:sp>
    </p:spTree>
    <p:extLst>
      <p:ext uri="{BB962C8B-B14F-4D97-AF65-F5344CB8AC3E}">
        <p14:creationId xmlns:p14="http://schemas.microsoft.com/office/powerpoint/2010/main" val="3977629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1A02596-AE91-405E-A314-90969659C28C}" type="datetimeFigureOut">
              <a:rPr kumimoji="1" lang="ja-JP" altLang="en-US" smtClean="0"/>
              <a:t>2016/5/17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BD48A8-65BA-4136-B1E8-A0D3D178188F}" type="slidenum">
              <a:rPr kumimoji="1" lang="ja-JP" altLang="en-US" smtClean="0"/>
              <a:t>‹#›</a:t>
            </a:fld>
            <a:endParaRPr kumimoji="1" lang="ja-JP" altLang="en-US"/>
          </a:p>
        </p:txBody>
      </p:sp>
    </p:spTree>
    <p:extLst>
      <p:ext uri="{BB962C8B-B14F-4D97-AF65-F5344CB8AC3E}">
        <p14:creationId xmlns:p14="http://schemas.microsoft.com/office/powerpoint/2010/main" val="3103607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1A02596-AE91-405E-A314-90969659C28C}" type="datetimeFigureOut">
              <a:rPr kumimoji="1" lang="ja-JP" altLang="en-US" smtClean="0"/>
              <a:t>2016/5/17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8BD48A8-65BA-4136-B1E8-A0D3D178188F}" type="slidenum">
              <a:rPr kumimoji="1" lang="ja-JP" altLang="en-US" smtClean="0"/>
              <a:t>‹#›</a:t>
            </a:fld>
            <a:endParaRPr kumimoji="1" lang="ja-JP" altLang="en-US"/>
          </a:p>
        </p:txBody>
      </p:sp>
    </p:spTree>
    <p:extLst>
      <p:ext uri="{BB962C8B-B14F-4D97-AF65-F5344CB8AC3E}">
        <p14:creationId xmlns:p14="http://schemas.microsoft.com/office/powerpoint/2010/main" val="516216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1A02596-AE91-405E-A314-90969659C28C}" type="datetimeFigureOut">
              <a:rPr kumimoji="1" lang="ja-JP" altLang="en-US" smtClean="0"/>
              <a:t>2016/5/17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8BD48A8-65BA-4136-B1E8-A0D3D178188F}" type="slidenum">
              <a:rPr kumimoji="1" lang="ja-JP" altLang="en-US" smtClean="0"/>
              <a:t>‹#›</a:t>
            </a:fld>
            <a:endParaRPr kumimoji="1" lang="ja-JP" altLang="en-US"/>
          </a:p>
        </p:txBody>
      </p:sp>
    </p:spTree>
    <p:extLst>
      <p:ext uri="{BB962C8B-B14F-4D97-AF65-F5344CB8AC3E}">
        <p14:creationId xmlns:p14="http://schemas.microsoft.com/office/powerpoint/2010/main" val="3412519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A02596-AE91-405E-A314-90969659C28C}" type="datetimeFigureOut">
              <a:rPr kumimoji="1" lang="ja-JP" altLang="en-US" smtClean="0"/>
              <a:t>2016/5/17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8BD48A8-65BA-4136-B1E8-A0D3D178188F}" type="slidenum">
              <a:rPr kumimoji="1" lang="ja-JP" altLang="en-US" smtClean="0"/>
              <a:t>‹#›</a:t>
            </a:fld>
            <a:endParaRPr kumimoji="1" lang="ja-JP" altLang="en-US"/>
          </a:p>
        </p:txBody>
      </p:sp>
    </p:spTree>
    <p:extLst>
      <p:ext uri="{BB962C8B-B14F-4D97-AF65-F5344CB8AC3E}">
        <p14:creationId xmlns:p14="http://schemas.microsoft.com/office/powerpoint/2010/main" val="2569969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A02596-AE91-405E-A314-90969659C28C}" type="datetimeFigureOut">
              <a:rPr kumimoji="1" lang="ja-JP" altLang="en-US" smtClean="0"/>
              <a:t>2016/5/17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BD48A8-65BA-4136-B1E8-A0D3D178188F}" type="slidenum">
              <a:rPr kumimoji="1" lang="ja-JP" altLang="en-US" smtClean="0"/>
              <a:t>‹#›</a:t>
            </a:fld>
            <a:endParaRPr kumimoji="1" lang="ja-JP" altLang="en-US"/>
          </a:p>
        </p:txBody>
      </p:sp>
    </p:spTree>
    <p:extLst>
      <p:ext uri="{BB962C8B-B14F-4D97-AF65-F5344CB8AC3E}">
        <p14:creationId xmlns:p14="http://schemas.microsoft.com/office/powerpoint/2010/main" val="3861448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A02596-AE91-405E-A314-90969659C28C}" type="datetimeFigureOut">
              <a:rPr kumimoji="1" lang="ja-JP" altLang="en-US" smtClean="0"/>
              <a:t>2016/5/17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BD48A8-65BA-4136-B1E8-A0D3D178188F}" type="slidenum">
              <a:rPr kumimoji="1" lang="ja-JP" altLang="en-US" smtClean="0"/>
              <a:t>‹#›</a:t>
            </a:fld>
            <a:endParaRPr kumimoji="1" lang="ja-JP" altLang="en-US"/>
          </a:p>
        </p:txBody>
      </p:sp>
    </p:spTree>
    <p:extLst>
      <p:ext uri="{BB962C8B-B14F-4D97-AF65-F5344CB8AC3E}">
        <p14:creationId xmlns:p14="http://schemas.microsoft.com/office/powerpoint/2010/main" val="221486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71A02596-AE91-405E-A314-90969659C28C}" type="datetimeFigureOut">
              <a:rPr kumimoji="1" lang="ja-JP" altLang="en-US" smtClean="0"/>
              <a:t>2016/5/17</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88BD48A8-65BA-4136-B1E8-A0D3D178188F}" type="slidenum">
              <a:rPr kumimoji="1" lang="ja-JP" altLang="en-US" smtClean="0"/>
              <a:t>‹#›</a:t>
            </a:fld>
            <a:endParaRPr kumimoji="1" lang="ja-JP" altLang="en-US"/>
          </a:p>
        </p:txBody>
      </p:sp>
    </p:spTree>
    <p:extLst>
      <p:ext uri="{BB962C8B-B14F-4D97-AF65-F5344CB8AC3E}">
        <p14:creationId xmlns:p14="http://schemas.microsoft.com/office/powerpoint/2010/main" val="1163104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正方形/長方形 67"/>
          <p:cNvSpPr/>
          <p:nvPr/>
        </p:nvSpPr>
        <p:spPr>
          <a:xfrm>
            <a:off x="0" y="7617296"/>
            <a:ext cx="6858000" cy="2304256"/>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25" name="正方形/長方形 24"/>
          <p:cNvSpPr/>
          <p:nvPr/>
        </p:nvSpPr>
        <p:spPr>
          <a:xfrm>
            <a:off x="14975" y="56457"/>
            <a:ext cx="317681" cy="1800199"/>
          </a:xfrm>
          <a:prstGeom prst="rect">
            <a:avLst/>
          </a:prstGeom>
          <a:solidFill>
            <a:schemeClr val="tx1">
              <a:lumMod val="75000"/>
              <a:lumOff val="25000"/>
            </a:schemeClr>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23" name="正方形/長方形 22"/>
          <p:cNvSpPr/>
          <p:nvPr/>
        </p:nvSpPr>
        <p:spPr>
          <a:xfrm>
            <a:off x="332656" y="56456"/>
            <a:ext cx="2376264" cy="507777"/>
          </a:xfrm>
          <a:prstGeom prst="rect">
            <a:avLst/>
          </a:prstGeom>
          <a:solidFill>
            <a:srgbClr val="0070C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22" name="正方形/長方形 21"/>
          <p:cNvSpPr/>
          <p:nvPr/>
        </p:nvSpPr>
        <p:spPr>
          <a:xfrm>
            <a:off x="341153" y="1514392"/>
            <a:ext cx="3387210" cy="342264"/>
          </a:xfrm>
          <a:prstGeom prst="rect">
            <a:avLst/>
          </a:prstGeom>
          <a:solidFill>
            <a:schemeClr val="tx1">
              <a:lumMod val="65000"/>
              <a:lumOff val="35000"/>
            </a:schemeClr>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24" name="正方形/長方形 23"/>
          <p:cNvSpPr/>
          <p:nvPr/>
        </p:nvSpPr>
        <p:spPr>
          <a:xfrm>
            <a:off x="343456" y="607247"/>
            <a:ext cx="3399990" cy="507777"/>
          </a:xfrm>
          <a:prstGeom prst="rect">
            <a:avLst/>
          </a:prstGeom>
          <a:solidFill>
            <a:srgbClr val="0070C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31" name="テキスト ボックス 30"/>
          <p:cNvSpPr txBox="1"/>
          <p:nvPr/>
        </p:nvSpPr>
        <p:spPr>
          <a:xfrm>
            <a:off x="323361" y="48965"/>
            <a:ext cx="4004044" cy="1043876"/>
          </a:xfrm>
          <a:prstGeom prst="rect">
            <a:avLst/>
          </a:prstGeom>
          <a:noFill/>
        </p:spPr>
        <p:txBody>
          <a:bodyPr wrap="square" rtlCol="0">
            <a:spAutoFit/>
          </a:bodyPr>
          <a:lstStyle/>
          <a:p>
            <a:pPr algn="just">
              <a:lnSpc>
                <a:spcPct val="160000"/>
              </a:lnSpc>
              <a:spcAft>
                <a:spcPts val="50"/>
              </a:spcAft>
            </a:pPr>
            <a:r>
              <a:rPr lang="ja-JP" altLang="en-US" sz="2000" b="1" spc="300" dirty="0" smtClean="0">
                <a:solidFill>
                  <a:schemeClr val="bg1"/>
                </a:solidFill>
                <a:latin typeface="メイリオ" pitchFamily="50" charset="-128"/>
                <a:ea typeface="メイリオ" pitchFamily="50" charset="-128"/>
                <a:cs typeface="メイリオ" pitchFamily="50" charset="-128"/>
              </a:rPr>
              <a:t>ミーティング</a:t>
            </a:r>
            <a:endParaRPr lang="en-US" altLang="ja-JP" sz="2000" b="1" spc="300" dirty="0" smtClean="0">
              <a:solidFill>
                <a:schemeClr val="bg1"/>
              </a:solidFill>
              <a:latin typeface="メイリオ" pitchFamily="50" charset="-128"/>
              <a:ea typeface="メイリオ" pitchFamily="50" charset="-128"/>
              <a:cs typeface="メイリオ" pitchFamily="50" charset="-128"/>
            </a:endParaRPr>
          </a:p>
          <a:p>
            <a:pPr>
              <a:lnSpc>
                <a:spcPct val="160000"/>
              </a:lnSpc>
              <a:spcAft>
                <a:spcPts val="50"/>
              </a:spcAft>
            </a:pPr>
            <a:r>
              <a:rPr lang="ja-JP" altLang="en-US" sz="2000" b="1" spc="300" dirty="0" smtClean="0">
                <a:solidFill>
                  <a:schemeClr val="bg1"/>
                </a:solidFill>
                <a:latin typeface="メイリオ" pitchFamily="50" charset="-128"/>
                <a:ea typeface="メイリオ" pitchFamily="50" charset="-128"/>
                <a:cs typeface="メイリオ" pitchFamily="50" charset="-128"/>
              </a:rPr>
              <a:t>ファシリテーション研修</a:t>
            </a:r>
            <a:endParaRPr lang="en-US" altLang="ja-JP" sz="2000" b="1" spc="300" dirty="0">
              <a:solidFill>
                <a:schemeClr val="bg1"/>
              </a:solidFill>
              <a:latin typeface="メイリオ" pitchFamily="50" charset="-128"/>
              <a:ea typeface="メイリオ" pitchFamily="50" charset="-128"/>
              <a:cs typeface="メイリオ" pitchFamily="50" charset="-128"/>
            </a:endParaRPr>
          </a:p>
        </p:txBody>
      </p:sp>
      <p:sp>
        <p:nvSpPr>
          <p:cNvPr id="34" name="テキスト ボックス 33"/>
          <p:cNvSpPr txBox="1"/>
          <p:nvPr/>
        </p:nvSpPr>
        <p:spPr>
          <a:xfrm>
            <a:off x="4267334" y="-15552"/>
            <a:ext cx="2692870" cy="627864"/>
          </a:xfrm>
          <a:prstGeom prst="rect">
            <a:avLst/>
          </a:prstGeom>
          <a:noFill/>
        </p:spPr>
        <p:txBody>
          <a:bodyPr wrap="square" rtlCol="0">
            <a:spAutoFit/>
          </a:bodyPr>
          <a:lstStyle/>
          <a:p>
            <a:pPr>
              <a:lnSpc>
                <a:spcPct val="120000"/>
              </a:lnSpc>
            </a:pPr>
            <a:r>
              <a:rPr lang="ja-JP" altLang="en-US" spc="1600" dirty="0" smtClean="0">
                <a:solidFill>
                  <a:srgbClr val="FF0066"/>
                </a:solidFill>
                <a:latin typeface="メイリオ" panose="020B0604030504040204" pitchFamily="50" charset="-128"/>
                <a:ea typeface="メイリオ" panose="020B0604030504040204" pitchFamily="50" charset="-128"/>
                <a:cs typeface="メイリオ" panose="020B0604030504040204" pitchFamily="50" charset="-128"/>
              </a:rPr>
              <a:t> 受講料無料</a:t>
            </a:r>
            <a:endParaRPr lang="en-US" altLang="ja-JP" spc="1600" dirty="0" smtClean="0">
              <a:solidFill>
                <a:srgbClr val="FF0066"/>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lang="ja-JP" altLang="en-US" sz="1100" spc="3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主催</a:t>
            </a:r>
            <a:r>
              <a:rPr lang="ja-JP" altLang="en-US" sz="1100" spc="3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spc="3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宮城県地域復興支援課</a:t>
            </a:r>
            <a:endParaRPr lang="en-US" altLang="ja-JP" sz="1100" spc="3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9" name="グループ化 18"/>
          <p:cNvGrpSpPr/>
          <p:nvPr/>
        </p:nvGrpSpPr>
        <p:grpSpPr>
          <a:xfrm>
            <a:off x="68594" y="8424656"/>
            <a:ext cx="3365467" cy="668456"/>
            <a:chOff x="101495" y="7675602"/>
            <a:chExt cx="3365467" cy="668456"/>
          </a:xfrm>
        </p:grpSpPr>
        <p:sp>
          <p:nvSpPr>
            <p:cNvPr id="48" name="テキスト ボックス 47"/>
            <p:cNvSpPr txBox="1"/>
            <p:nvPr/>
          </p:nvSpPr>
          <p:spPr>
            <a:xfrm>
              <a:off x="176918" y="7675602"/>
              <a:ext cx="3284984" cy="313932"/>
            </a:xfrm>
            <a:prstGeom prst="rect">
              <a:avLst/>
            </a:prstGeom>
            <a:noFill/>
          </p:spPr>
          <p:txBody>
            <a:bodyPr wrap="square" rtlCol="0">
              <a:spAutoFit/>
            </a:bodyPr>
            <a:lstStyle/>
            <a:p>
              <a:pPr>
                <a:lnSpc>
                  <a:spcPct val="120000"/>
                </a:lnSpc>
              </a:pP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お申込み方法</a:t>
              </a:r>
              <a:endPar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9" name="グループ化 48"/>
            <p:cNvGrpSpPr/>
            <p:nvPr/>
          </p:nvGrpSpPr>
          <p:grpSpPr>
            <a:xfrm>
              <a:off x="101495" y="7759222"/>
              <a:ext cx="255060" cy="190895"/>
              <a:chOff x="33478" y="2995267"/>
              <a:chExt cx="222991" cy="190895"/>
            </a:xfrm>
          </p:grpSpPr>
          <p:sp>
            <p:nvSpPr>
              <p:cNvPr id="50" name="正方形/長方形 49"/>
              <p:cNvSpPr/>
              <p:nvPr/>
            </p:nvSpPr>
            <p:spPr>
              <a:xfrm>
                <a:off x="33478" y="2995267"/>
                <a:ext cx="222991" cy="190895"/>
              </a:xfrm>
              <a:prstGeom prst="rect">
                <a:avLst/>
              </a:prstGeom>
              <a:solidFill>
                <a:schemeClr val="bg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bg1"/>
                  </a:solidFill>
                </a:endParaRPr>
              </a:p>
            </p:txBody>
          </p:sp>
          <p:sp>
            <p:nvSpPr>
              <p:cNvPr id="51" name="正方形/長方形 50"/>
              <p:cNvSpPr/>
              <p:nvPr/>
            </p:nvSpPr>
            <p:spPr>
              <a:xfrm>
                <a:off x="80378" y="2995267"/>
                <a:ext cx="129192" cy="4571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bg1"/>
                  </a:solidFill>
                </a:endParaRPr>
              </a:p>
            </p:txBody>
          </p:sp>
        </p:grpSp>
        <p:sp>
          <p:nvSpPr>
            <p:cNvPr id="52" name="正方形/長方形 51"/>
            <p:cNvSpPr/>
            <p:nvPr/>
          </p:nvSpPr>
          <p:spPr>
            <a:xfrm>
              <a:off x="294593" y="7891626"/>
              <a:ext cx="3172369" cy="452432"/>
            </a:xfrm>
            <a:prstGeom prst="rect">
              <a:avLst/>
            </a:prstGeom>
          </p:spPr>
          <p:txBody>
            <a:bodyPr wrap="square">
              <a:spAutoFit/>
            </a:bodyPr>
            <a:lstStyle/>
            <a:p>
              <a:pPr>
                <a:lnSpc>
                  <a:spcPct val="130000"/>
                </a:lnSpc>
              </a:pPr>
              <a:r>
                <a:rPr lang="ja-JP" altLang="en-US"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裏面の「参加申込書」に必要事項を明記の上、</a:t>
              </a:r>
              <a:endParaRPr lang="en-US" altLang="ja-JP"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30000"/>
                </a:lnSpc>
              </a:pPr>
              <a:r>
                <a:rPr lang="ja-JP" altLang="en-US"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または</a:t>
              </a:r>
              <a:r>
                <a:rPr lang="en-US" altLang="ja-JP"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E</a:t>
              </a:r>
              <a:r>
                <a:rPr lang="ja-JP" altLang="en-US"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メールでお申し込み下さい。</a:t>
              </a:r>
              <a:endParaRPr lang="en-US" altLang="ja-JP"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8" name="グループ化 17"/>
          <p:cNvGrpSpPr/>
          <p:nvPr/>
        </p:nvGrpSpPr>
        <p:grpSpPr>
          <a:xfrm>
            <a:off x="3676095" y="7617296"/>
            <a:ext cx="2273185" cy="313932"/>
            <a:chOff x="4398324" y="7496316"/>
            <a:chExt cx="2273185" cy="313932"/>
          </a:xfrm>
        </p:grpSpPr>
        <p:sp>
          <p:nvSpPr>
            <p:cNvPr id="53" name="テキスト ボックス 52"/>
            <p:cNvSpPr txBox="1"/>
            <p:nvPr/>
          </p:nvSpPr>
          <p:spPr>
            <a:xfrm>
              <a:off x="4465674" y="7496316"/>
              <a:ext cx="2205835" cy="313932"/>
            </a:xfrm>
            <a:prstGeom prst="rect">
              <a:avLst/>
            </a:prstGeom>
            <a:noFill/>
          </p:spPr>
          <p:txBody>
            <a:bodyPr wrap="square" rtlCol="0">
              <a:spAutoFit/>
            </a:bodyPr>
            <a:lstStyle/>
            <a:p>
              <a:pPr>
                <a:lnSpc>
                  <a:spcPct val="120000"/>
                </a:lnSpc>
              </a:pP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会場について</a:t>
              </a:r>
              <a:endPar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1" name="グループ化 60"/>
            <p:cNvGrpSpPr/>
            <p:nvPr/>
          </p:nvGrpSpPr>
          <p:grpSpPr>
            <a:xfrm>
              <a:off x="4398324" y="7581682"/>
              <a:ext cx="255060" cy="190895"/>
              <a:chOff x="30690" y="2720752"/>
              <a:chExt cx="222991" cy="190895"/>
            </a:xfrm>
          </p:grpSpPr>
          <p:sp>
            <p:nvSpPr>
              <p:cNvPr id="62" name="正方形/長方形 61"/>
              <p:cNvSpPr/>
              <p:nvPr/>
            </p:nvSpPr>
            <p:spPr>
              <a:xfrm>
                <a:off x="30690" y="2720752"/>
                <a:ext cx="222991" cy="190895"/>
              </a:xfrm>
              <a:prstGeom prst="rect">
                <a:avLst/>
              </a:prstGeom>
              <a:solidFill>
                <a:schemeClr val="bg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bg1"/>
                  </a:solidFill>
                </a:endParaRPr>
              </a:p>
            </p:txBody>
          </p:sp>
          <p:sp>
            <p:nvSpPr>
              <p:cNvPr id="63" name="正方形/長方形 62"/>
              <p:cNvSpPr/>
              <p:nvPr/>
            </p:nvSpPr>
            <p:spPr>
              <a:xfrm>
                <a:off x="77589" y="2720752"/>
                <a:ext cx="129192" cy="4571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bg1"/>
                  </a:solidFill>
                </a:endParaRPr>
              </a:p>
            </p:txBody>
          </p:sp>
        </p:grpSp>
      </p:grpSp>
      <p:sp>
        <p:nvSpPr>
          <p:cNvPr id="69" name="テキスト ボックス 68"/>
          <p:cNvSpPr txBox="1"/>
          <p:nvPr/>
        </p:nvSpPr>
        <p:spPr>
          <a:xfrm>
            <a:off x="3646404" y="8789118"/>
            <a:ext cx="3177186" cy="1112612"/>
          </a:xfrm>
          <a:prstGeom prst="rect">
            <a:avLst/>
          </a:prstGeom>
          <a:noFill/>
        </p:spPr>
        <p:txBody>
          <a:bodyPr wrap="square" rtlCol="0">
            <a:spAutoFit/>
          </a:bodyPr>
          <a:lstStyle/>
          <a:p>
            <a:pPr>
              <a:lnSpc>
                <a:spcPct val="130000"/>
              </a:lnSpc>
            </a:pPr>
            <a:r>
              <a:rPr lang="ja-JP" altLang="en-US"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日（金）石巻会場</a:t>
            </a:r>
            <a:endParaRPr lang="en-US" altLang="ja-JP"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30000"/>
              </a:lnSpc>
            </a:pPr>
            <a:r>
              <a:rPr lang="ja-JP" altLang="en-US"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かほくホール</a:t>
            </a:r>
            <a:endParaRPr kumimoji="1" lang="en-US" altLang="ja-JP" sz="10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30000"/>
              </a:lnSpc>
            </a:pPr>
            <a:r>
              <a:rPr lang="ja-JP" altLang="en-US"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宮城県石巻市千石町</a:t>
            </a:r>
            <a:r>
              <a:rPr lang="en-US" altLang="ja-JP"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4-42</a:t>
            </a:r>
          </a:p>
          <a:p>
            <a:pPr>
              <a:lnSpc>
                <a:spcPct val="130000"/>
              </a:lnSpc>
            </a:pPr>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0225-96-0321</a:t>
            </a:r>
          </a:p>
          <a:p>
            <a:pPr>
              <a:lnSpc>
                <a:spcPct val="130000"/>
              </a:lnSpc>
            </a:pPr>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車でお越しの際は近隣の有料駐車場をご利用下さい</a:t>
            </a:r>
            <a:endParaRPr lang="en-US" altLang="ja-JP"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正方形/長方形 55"/>
          <p:cNvSpPr/>
          <p:nvPr/>
        </p:nvSpPr>
        <p:spPr>
          <a:xfrm>
            <a:off x="353366" y="1136576"/>
            <a:ext cx="2211538" cy="342264"/>
          </a:xfrm>
          <a:prstGeom prst="rect">
            <a:avLst/>
          </a:prstGeom>
          <a:solidFill>
            <a:schemeClr val="tx1">
              <a:lumMod val="65000"/>
              <a:lumOff val="35000"/>
            </a:schemeClr>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54" name="テキスト ボックス 53"/>
          <p:cNvSpPr txBox="1"/>
          <p:nvPr/>
        </p:nvSpPr>
        <p:spPr>
          <a:xfrm>
            <a:off x="116632" y="1035599"/>
            <a:ext cx="4260757" cy="893065"/>
          </a:xfrm>
          <a:prstGeom prst="rect">
            <a:avLst/>
          </a:prstGeom>
          <a:noFill/>
        </p:spPr>
        <p:txBody>
          <a:bodyPr wrap="square" rtlCol="0">
            <a:spAutoFit/>
          </a:bodyPr>
          <a:lstStyle/>
          <a:p>
            <a:pPr algn="just">
              <a:lnSpc>
                <a:spcPct val="160000"/>
              </a:lnSpc>
              <a:spcAft>
                <a:spcPts val="50"/>
              </a:spcAft>
            </a:pPr>
            <a:r>
              <a:rPr lang="ja-JP" altLang="en-US" sz="1600" spc="300" dirty="0">
                <a:solidFill>
                  <a:schemeClr val="bg1"/>
                </a:solidFill>
                <a:latin typeface="メイリオ" pitchFamily="50" charset="-128"/>
                <a:ea typeface="メイリオ" pitchFamily="50" charset="-128"/>
                <a:cs typeface="メイリオ" pitchFamily="50" charset="-128"/>
              </a:rPr>
              <a:t>　</a:t>
            </a:r>
            <a:r>
              <a:rPr lang="ja-JP" altLang="en-US" sz="1600" spc="300" dirty="0" smtClean="0">
                <a:solidFill>
                  <a:schemeClr val="bg1"/>
                </a:solidFill>
                <a:latin typeface="メイリオ" pitchFamily="50" charset="-128"/>
                <a:ea typeface="メイリオ" pitchFamily="50" charset="-128"/>
                <a:cs typeface="メイリオ" pitchFamily="50" charset="-128"/>
              </a:rPr>
              <a:t>～参加者同士で</a:t>
            </a:r>
            <a:endParaRPr lang="en-US" altLang="ja-JP" sz="1600" spc="300" dirty="0" smtClean="0">
              <a:solidFill>
                <a:schemeClr val="bg1"/>
              </a:solidFill>
              <a:latin typeface="メイリオ" pitchFamily="50" charset="-128"/>
              <a:ea typeface="メイリオ" pitchFamily="50" charset="-128"/>
              <a:cs typeface="メイリオ" pitchFamily="50" charset="-128"/>
            </a:endParaRPr>
          </a:p>
          <a:p>
            <a:pPr algn="just">
              <a:lnSpc>
                <a:spcPct val="160000"/>
              </a:lnSpc>
              <a:spcAft>
                <a:spcPts val="50"/>
              </a:spcAft>
            </a:pPr>
            <a:r>
              <a:rPr lang="ja-JP" altLang="en-US" sz="1600" spc="300" dirty="0">
                <a:solidFill>
                  <a:schemeClr val="bg1"/>
                </a:solidFill>
                <a:latin typeface="メイリオ" pitchFamily="50" charset="-128"/>
                <a:ea typeface="メイリオ" pitchFamily="50" charset="-128"/>
                <a:cs typeface="メイリオ" pitchFamily="50" charset="-128"/>
              </a:rPr>
              <a:t>　</a:t>
            </a:r>
            <a:r>
              <a:rPr lang="ja-JP" altLang="en-US" sz="1600" spc="300" dirty="0" smtClean="0">
                <a:solidFill>
                  <a:schemeClr val="bg1"/>
                </a:solidFill>
                <a:latin typeface="メイリオ" pitchFamily="50" charset="-128"/>
                <a:ea typeface="メイリオ" pitchFamily="50" charset="-128"/>
                <a:cs typeface="メイリオ" pitchFamily="50" charset="-128"/>
              </a:rPr>
              <a:t>つくりあげる場を</a:t>
            </a:r>
            <a:r>
              <a:rPr lang="ja-JP" altLang="en-US" sz="1600" spc="300" dirty="0">
                <a:solidFill>
                  <a:schemeClr val="bg1"/>
                </a:solidFill>
                <a:latin typeface="メイリオ" pitchFamily="50" charset="-128"/>
                <a:ea typeface="メイリオ" pitchFamily="50" charset="-128"/>
                <a:cs typeface="メイリオ" pitchFamily="50" charset="-128"/>
              </a:rPr>
              <a:t>目指</a:t>
            </a:r>
            <a:r>
              <a:rPr lang="ja-JP" altLang="en-US" sz="1600" spc="300" dirty="0" smtClean="0">
                <a:solidFill>
                  <a:schemeClr val="bg1"/>
                </a:solidFill>
                <a:latin typeface="メイリオ" pitchFamily="50" charset="-128"/>
                <a:ea typeface="メイリオ" pitchFamily="50" charset="-128"/>
                <a:cs typeface="メイリオ" pitchFamily="50" charset="-128"/>
              </a:rPr>
              <a:t>して～</a:t>
            </a:r>
            <a:endParaRPr lang="en-US" altLang="ja-JP" sz="1600" spc="300" dirty="0">
              <a:solidFill>
                <a:schemeClr val="bg1"/>
              </a:solidFill>
              <a:latin typeface="メイリオ" pitchFamily="50" charset="-128"/>
              <a:ea typeface="メイリオ" pitchFamily="50" charset="-128"/>
              <a:cs typeface="メイリオ" pitchFamily="50" charset="-128"/>
            </a:endParaRPr>
          </a:p>
        </p:txBody>
      </p:sp>
      <p:grpSp>
        <p:nvGrpSpPr>
          <p:cNvPr id="20" name="グループ化 19"/>
          <p:cNvGrpSpPr/>
          <p:nvPr/>
        </p:nvGrpSpPr>
        <p:grpSpPr>
          <a:xfrm>
            <a:off x="68301" y="9238288"/>
            <a:ext cx="3288691" cy="683264"/>
            <a:chOff x="109840" y="9165097"/>
            <a:chExt cx="3288691" cy="683264"/>
          </a:xfrm>
        </p:grpSpPr>
        <p:sp>
          <p:nvSpPr>
            <p:cNvPr id="71" name="正方形/長方形 70"/>
            <p:cNvSpPr/>
            <p:nvPr/>
          </p:nvSpPr>
          <p:spPr>
            <a:xfrm>
              <a:off x="275315" y="9165097"/>
              <a:ext cx="3123216" cy="683264"/>
            </a:xfrm>
            <a:prstGeom prst="rect">
              <a:avLst/>
            </a:prstGeom>
          </p:spPr>
          <p:txBody>
            <a:bodyPr wrap="square">
              <a:spAutoFit/>
            </a:bodyPr>
            <a:lstStyle/>
            <a:p>
              <a:pPr>
                <a:lnSpc>
                  <a:spcPct val="120000"/>
                </a:lnSpc>
              </a:pPr>
              <a:r>
                <a:rPr lang="ja-JP" altLang="en-US"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企画運営｜お問い合わせ先</a:t>
              </a:r>
              <a:endParaRPr lang="en-US" altLang="ja-JP"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lang="ja-JP" altLang="en-US"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（一社）みやぎ連携復興センター（担当</a:t>
              </a:r>
              <a:r>
                <a:rPr lang="en-US" altLang="ja-JP"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西舘･中沢）</a:t>
              </a:r>
              <a:endParaRPr lang="en-US" altLang="ja-JP"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lang="en-US" altLang="ja-JP" sz="7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TEL 022-748-4550</a:t>
              </a:r>
              <a:r>
                <a:rPr lang="ja-JP" altLang="en-US" sz="7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FAX 022-748-4552</a:t>
              </a:r>
              <a:r>
                <a:rPr lang="ja-JP" altLang="en-US" sz="7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7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lang="en-US" altLang="ja-JP" sz="7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E‐mail</a:t>
              </a:r>
              <a:r>
                <a:rPr lang="ja-JP" altLang="en-US" sz="7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renpuku@gmail.com</a:t>
              </a:r>
            </a:p>
          </p:txBody>
        </p:sp>
        <p:grpSp>
          <p:nvGrpSpPr>
            <p:cNvPr id="47" name="グループ化 46"/>
            <p:cNvGrpSpPr/>
            <p:nvPr/>
          </p:nvGrpSpPr>
          <p:grpSpPr>
            <a:xfrm>
              <a:off x="109840" y="9190572"/>
              <a:ext cx="255060" cy="190895"/>
              <a:chOff x="30690" y="2720752"/>
              <a:chExt cx="222991" cy="190895"/>
            </a:xfrm>
          </p:grpSpPr>
          <p:sp>
            <p:nvSpPr>
              <p:cNvPr id="55" name="正方形/長方形 54"/>
              <p:cNvSpPr/>
              <p:nvPr/>
            </p:nvSpPr>
            <p:spPr>
              <a:xfrm>
                <a:off x="30690" y="2720752"/>
                <a:ext cx="222991" cy="190895"/>
              </a:xfrm>
              <a:prstGeom prst="rect">
                <a:avLst/>
              </a:prstGeom>
              <a:solidFill>
                <a:schemeClr val="bg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bg1"/>
                  </a:solidFill>
                </a:endParaRPr>
              </a:p>
            </p:txBody>
          </p:sp>
          <p:sp>
            <p:nvSpPr>
              <p:cNvPr id="64" name="正方形/長方形 63"/>
              <p:cNvSpPr/>
              <p:nvPr/>
            </p:nvSpPr>
            <p:spPr>
              <a:xfrm>
                <a:off x="77589" y="2720752"/>
                <a:ext cx="129192" cy="4571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bg1"/>
                  </a:solidFill>
                </a:endParaRPr>
              </a:p>
            </p:txBody>
          </p:sp>
        </p:grpSp>
      </p:grpSp>
      <p:grpSp>
        <p:nvGrpSpPr>
          <p:cNvPr id="43" name="グループ化 42"/>
          <p:cNvGrpSpPr/>
          <p:nvPr/>
        </p:nvGrpSpPr>
        <p:grpSpPr>
          <a:xfrm>
            <a:off x="291587" y="4592960"/>
            <a:ext cx="1307381" cy="387798"/>
            <a:chOff x="276890" y="3438795"/>
            <a:chExt cx="1307381" cy="387798"/>
          </a:xfrm>
        </p:grpSpPr>
        <p:sp>
          <p:nvSpPr>
            <p:cNvPr id="39" name="テキスト ボックス 38"/>
            <p:cNvSpPr txBox="1"/>
            <p:nvPr/>
          </p:nvSpPr>
          <p:spPr>
            <a:xfrm>
              <a:off x="276890" y="3438795"/>
              <a:ext cx="1307381" cy="387798"/>
            </a:xfrm>
            <a:prstGeom prst="rect">
              <a:avLst/>
            </a:prstGeom>
            <a:noFill/>
          </p:spPr>
          <p:txBody>
            <a:bodyPr wrap="square" rtlCol="0">
              <a:spAutoFit/>
            </a:bodyPr>
            <a:lstStyle/>
            <a:p>
              <a:pPr>
                <a:lnSpc>
                  <a:spcPct val="120000"/>
                </a:lnSpc>
              </a:pP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プログラム</a:t>
              </a:r>
              <a:endPar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326456" y="3523788"/>
              <a:ext cx="12753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grpSp>
      <p:sp>
        <p:nvSpPr>
          <p:cNvPr id="2" name="正方形/長方形 1"/>
          <p:cNvSpPr/>
          <p:nvPr/>
        </p:nvSpPr>
        <p:spPr>
          <a:xfrm>
            <a:off x="126755" y="4945878"/>
            <a:ext cx="6614613" cy="28874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“ファシリテーション”とは、会議等で参加者の意見や感想を促し全体で調和のとれた場づくりをする</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ことを意味します。本講座を通してファシリテーションの基礎やコミュニケーションの図り方のほか　</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「会議がうまく進まない」「参加者の意見を引き出せない」「コミュニケーションがとれない」等の</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悩みを解決するためのコツを学びます。</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rPr>
              <a:t>　</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8" name="直線コネクタ 57"/>
          <p:cNvCxnSpPr/>
          <p:nvPr/>
        </p:nvCxnSpPr>
        <p:spPr>
          <a:xfrm>
            <a:off x="4284103" y="620556"/>
            <a:ext cx="2573897"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59" name="グループ化 58"/>
          <p:cNvGrpSpPr/>
          <p:nvPr/>
        </p:nvGrpSpPr>
        <p:grpSpPr>
          <a:xfrm>
            <a:off x="344426" y="2503938"/>
            <a:ext cx="6466354" cy="1417474"/>
            <a:chOff x="323892" y="2434640"/>
            <a:chExt cx="6015483" cy="1417474"/>
          </a:xfrm>
        </p:grpSpPr>
        <p:sp>
          <p:nvSpPr>
            <p:cNvPr id="66" name="正方形/長方形 65"/>
            <p:cNvSpPr/>
            <p:nvPr/>
          </p:nvSpPr>
          <p:spPr>
            <a:xfrm>
              <a:off x="323892" y="2434640"/>
              <a:ext cx="1375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67" name="テキスト ボックス 66"/>
            <p:cNvSpPr txBox="1"/>
            <p:nvPr/>
          </p:nvSpPr>
          <p:spPr>
            <a:xfrm>
              <a:off x="500813" y="2531753"/>
              <a:ext cx="5838562" cy="1320361"/>
            </a:xfrm>
            <a:prstGeom prst="rect">
              <a:avLst/>
            </a:prstGeom>
            <a:noFill/>
          </p:spPr>
          <p:txBody>
            <a:bodyPr wrap="square" rtlCol="0">
              <a:spAutoFit/>
            </a:bodyPr>
            <a:lstStyle/>
            <a:p>
              <a:pPr>
                <a:lnSpc>
                  <a:spcPct val="120000"/>
                </a:lnSpc>
              </a:pP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開催日時：</a:t>
              </a:r>
              <a:r>
                <a:rPr lang="en-US" altLang="ja-JP"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2016</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日（木）、</a:t>
              </a:r>
              <a:r>
                <a:rPr lang="en-US" altLang="ja-JP"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日（金）</a:t>
              </a:r>
              <a:r>
                <a:rPr lang="en-US" altLang="ja-JP"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3</a:t>
              </a:r>
              <a:r>
                <a:rPr lang="en-US" altLang="ja-JP"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0</a:t>
              </a:r>
            </a:p>
            <a:p>
              <a:pPr>
                <a:lnSpc>
                  <a:spcPct val="12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※16 </a:t>
              </a:r>
              <a:r>
                <a:rPr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17 </a:t>
              </a:r>
              <a:r>
                <a:rPr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ともに</a:t>
              </a:r>
              <a:r>
                <a:rPr lang="ja-JP" altLang="en-US" sz="105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同内容となります</a:t>
              </a:r>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。いずれかでお申し込み下さい</a:t>
              </a:r>
              <a:r>
                <a:rPr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※Vol.2</a:t>
              </a:r>
              <a:r>
                <a:rPr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は秋頃（</a:t>
              </a:r>
              <a:r>
                <a:rPr lang="en-US" altLang="ja-JP"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月）に開催予定です。</a:t>
              </a:r>
              <a:endParaRPr lang="en-US" altLang="ja-JP" sz="105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endPar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45" name="グループ化 44"/>
          <p:cNvGrpSpPr/>
          <p:nvPr/>
        </p:nvGrpSpPr>
        <p:grpSpPr>
          <a:xfrm>
            <a:off x="359568" y="3411582"/>
            <a:ext cx="6367599" cy="609398"/>
            <a:chOff x="331441" y="2680355"/>
            <a:chExt cx="5792136" cy="609398"/>
          </a:xfrm>
        </p:grpSpPr>
        <p:sp>
          <p:nvSpPr>
            <p:cNvPr id="75" name="テキスト ボックス 74"/>
            <p:cNvSpPr txBox="1"/>
            <p:nvPr/>
          </p:nvSpPr>
          <p:spPr>
            <a:xfrm>
              <a:off x="481974" y="2680355"/>
              <a:ext cx="5641603" cy="609398"/>
            </a:xfrm>
            <a:prstGeom prst="rect">
              <a:avLst/>
            </a:prstGeom>
            <a:noFill/>
          </p:spPr>
          <p:txBody>
            <a:bodyPr wrap="square" rtlCol="0">
              <a:spAutoFit/>
            </a:bodyPr>
            <a:lstStyle/>
            <a:p>
              <a:pPr>
                <a:lnSpc>
                  <a:spcPct val="120000"/>
                </a:lnSpc>
              </a:pP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会　場：</a:t>
              </a:r>
              <a:r>
                <a:rPr lang="en-US" altLang="ja-JP"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木）　南三陸会場（南三陸ポータルセンター）</a:t>
              </a:r>
              <a:endPar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金）　石巻会場（かほくホール）</a:t>
              </a:r>
              <a:endPar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正方形/長方形 72"/>
            <p:cNvSpPr/>
            <p:nvPr/>
          </p:nvSpPr>
          <p:spPr>
            <a:xfrm>
              <a:off x="331441" y="2746136"/>
              <a:ext cx="1375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grpSp>
      <p:grpSp>
        <p:nvGrpSpPr>
          <p:cNvPr id="26" name="グループ化 25"/>
          <p:cNvGrpSpPr/>
          <p:nvPr/>
        </p:nvGrpSpPr>
        <p:grpSpPr>
          <a:xfrm>
            <a:off x="74007" y="7617706"/>
            <a:ext cx="3327609" cy="646331"/>
            <a:chOff x="126275" y="7532632"/>
            <a:chExt cx="3327609" cy="646331"/>
          </a:xfrm>
        </p:grpSpPr>
        <p:sp>
          <p:nvSpPr>
            <p:cNvPr id="79" name="テキスト ボックス 78"/>
            <p:cNvSpPr txBox="1"/>
            <p:nvPr/>
          </p:nvSpPr>
          <p:spPr>
            <a:xfrm>
              <a:off x="168900" y="7532632"/>
              <a:ext cx="3284984" cy="646331"/>
            </a:xfrm>
            <a:prstGeom prst="rect">
              <a:avLst/>
            </a:prstGeom>
            <a:noFill/>
          </p:spPr>
          <p:txBody>
            <a:bodyPr wrap="square" rtlCol="0">
              <a:spAutoFit/>
            </a:bodyPr>
            <a:lstStyle/>
            <a:p>
              <a:pPr>
                <a:lnSpc>
                  <a:spcPct val="120000"/>
                </a:lnSpc>
              </a:pP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お申込みにあたってのお知らせ</a:t>
              </a:r>
              <a:endParaRPr lang="en-US" altLang="ja-JP"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lang="ja-JP" altLang="en-US"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日ともに同内容となります。</a:t>
              </a:r>
              <a:endParaRPr lang="en-US" altLang="ja-JP"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lang="ja-JP" altLang="en-US"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いずれかでお申し込み下さい。</a:t>
              </a:r>
              <a:endParaRPr lang="en-US" altLang="ja-JP" sz="9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0" name="グループ化 79"/>
            <p:cNvGrpSpPr/>
            <p:nvPr/>
          </p:nvGrpSpPr>
          <p:grpSpPr>
            <a:xfrm>
              <a:off x="126275" y="7616252"/>
              <a:ext cx="255060" cy="190895"/>
              <a:chOff x="33478" y="2995267"/>
              <a:chExt cx="222991" cy="190895"/>
            </a:xfrm>
          </p:grpSpPr>
          <p:sp>
            <p:nvSpPr>
              <p:cNvPr id="82" name="正方形/長方形 81"/>
              <p:cNvSpPr/>
              <p:nvPr/>
            </p:nvSpPr>
            <p:spPr>
              <a:xfrm>
                <a:off x="33478" y="2995267"/>
                <a:ext cx="222991" cy="190895"/>
              </a:xfrm>
              <a:prstGeom prst="rect">
                <a:avLst/>
              </a:prstGeom>
              <a:solidFill>
                <a:schemeClr val="bg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bg1"/>
                  </a:solidFill>
                </a:endParaRPr>
              </a:p>
            </p:txBody>
          </p:sp>
          <p:sp>
            <p:nvSpPr>
              <p:cNvPr id="83" name="正方形/長方形 82"/>
              <p:cNvSpPr/>
              <p:nvPr/>
            </p:nvSpPr>
            <p:spPr>
              <a:xfrm>
                <a:off x="80378" y="2995267"/>
                <a:ext cx="129192" cy="4571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bg1"/>
                  </a:solidFill>
                </a:endParaRPr>
              </a:p>
            </p:txBody>
          </p:sp>
        </p:grpSp>
      </p:grpSp>
      <p:sp>
        <p:nvSpPr>
          <p:cNvPr id="84" name="テキスト ボックス 83"/>
          <p:cNvSpPr txBox="1"/>
          <p:nvPr/>
        </p:nvSpPr>
        <p:spPr>
          <a:xfrm>
            <a:off x="3646404" y="7892900"/>
            <a:ext cx="2992540" cy="912558"/>
          </a:xfrm>
          <a:prstGeom prst="rect">
            <a:avLst/>
          </a:prstGeom>
          <a:noFill/>
        </p:spPr>
        <p:txBody>
          <a:bodyPr wrap="square" rtlCol="0">
            <a:spAutoFit/>
          </a:bodyPr>
          <a:lstStyle/>
          <a:p>
            <a:pPr>
              <a:lnSpc>
                <a:spcPct val="130000"/>
              </a:lnSpc>
            </a:pPr>
            <a:r>
              <a:rPr lang="ja-JP" altLang="en-US"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日（木）南三陸会場</a:t>
            </a:r>
            <a:endParaRPr lang="en-US" altLang="ja-JP"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30000"/>
              </a:lnSpc>
            </a:pPr>
            <a:r>
              <a:rPr lang="ja-JP" altLang="en-US"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南三陸ポータル</a:t>
            </a:r>
            <a:r>
              <a:rPr lang="ja-JP" altLang="en-US" sz="1000" b="1"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センタ</a:t>
            </a:r>
            <a:r>
              <a:rPr lang="ja-JP" altLang="en-US" sz="10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ー</a:t>
            </a:r>
            <a:endParaRPr lang="en-US" altLang="ja-JP" sz="10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30000"/>
              </a:lnSpc>
            </a:pP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zh-TW" altLang="en-US"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宮城県</a:t>
            </a:r>
            <a:r>
              <a:rPr lang="ja-JP" altLang="en-US"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本吉郡南三陸町志津川字御前下</a:t>
            </a:r>
            <a:r>
              <a:rPr lang="en-US" altLang="ja-JP"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51-1</a:t>
            </a:r>
          </a:p>
          <a:p>
            <a:pPr>
              <a:lnSpc>
                <a:spcPct val="130000"/>
              </a:lnSpc>
            </a:pPr>
            <a:r>
              <a:rPr lang="ja-JP" altLang="en-US"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0226-47-2550</a:t>
            </a:r>
          </a:p>
        </p:txBody>
      </p:sp>
      <p:grpSp>
        <p:nvGrpSpPr>
          <p:cNvPr id="42" name="グループ化 41"/>
          <p:cNvGrpSpPr/>
          <p:nvPr/>
        </p:nvGrpSpPr>
        <p:grpSpPr>
          <a:xfrm>
            <a:off x="2165583" y="5685564"/>
            <a:ext cx="4486348" cy="1818193"/>
            <a:chOff x="2467856" y="5064380"/>
            <a:chExt cx="4223208" cy="1818193"/>
          </a:xfrm>
        </p:grpSpPr>
        <p:cxnSp>
          <p:nvCxnSpPr>
            <p:cNvPr id="11" name="直線コネクタ 10"/>
            <p:cNvCxnSpPr/>
            <p:nvPr/>
          </p:nvCxnSpPr>
          <p:spPr>
            <a:xfrm>
              <a:off x="2467857" y="5064380"/>
              <a:ext cx="4206419" cy="994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2467856" y="6868785"/>
              <a:ext cx="4206420" cy="13788"/>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2467856" y="5083681"/>
              <a:ext cx="4223208" cy="1785104"/>
            </a:xfrm>
            <a:prstGeom prst="rect">
              <a:avLst/>
            </a:prstGeom>
          </p:spPr>
          <p:txBody>
            <a:bodyPr wrap="square">
              <a:spAutoFit/>
            </a:bodyPr>
            <a:lstStyle/>
            <a:p>
              <a:pPr algn="just"/>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講師紹介：</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青木将</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幸ファシリテーター</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事務所代表。</a:t>
              </a:r>
              <a:r>
                <a:rPr lang="en-US" altLang="ja-JP" sz="1000" dirty="0">
                  <a:latin typeface="メイリオ" panose="020B0604030504040204" pitchFamily="50" charset="-128"/>
                  <a:ea typeface="メイリオ" panose="020B0604030504040204" pitchFamily="50" charset="-128"/>
                </a:rPr>
                <a:t>1976</a:t>
              </a:r>
              <a:r>
                <a:rPr lang="ja-JP" altLang="en-US" sz="1000" dirty="0">
                  <a:latin typeface="メイリオ" panose="020B0604030504040204" pitchFamily="50" charset="-128"/>
                  <a:ea typeface="メイリオ" panose="020B0604030504040204" pitchFamily="50" charset="-128"/>
                </a:rPr>
                <a:t>年生まれ。熊野出身。環境</a:t>
              </a:r>
              <a:r>
                <a:rPr lang="en-US" altLang="ja-JP" sz="1000" dirty="0">
                  <a:latin typeface="メイリオ" panose="020B0604030504040204" pitchFamily="50" charset="-128"/>
                  <a:ea typeface="メイリオ" panose="020B0604030504040204" pitchFamily="50" charset="-128"/>
                </a:rPr>
                <a:t>NGO</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A SEED JAPAN</a:t>
              </a:r>
              <a:r>
                <a:rPr lang="ja-JP" altLang="en-US" sz="1000" dirty="0">
                  <a:latin typeface="メイリオ" panose="020B0604030504040204" pitchFamily="50" charset="-128"/>
                  <a:ea typeface="メイリオ" panose="020B0604030504040204" pitchFamily="50" charset="-128"/>
                </a:rPr>
                <a:t>に関わる傍ら「それぞれの持ち味が発揮される組織づくり」に関心をよせる。</a:t>
              </a:r>
              <a:r>
                <a:rPr lang="en-US" altLang="ja-JP" sz="1000" dirty="0">
                  <a:latin typeface="メイリオ" panose="020B0604030504040204" pitchFamily="50" charset="-128"/>
                  <a:ea typeface="メイリオ" panose="020B0604030504040204" pitchFamily="50" charset="-128"/>
                </a:rPr>
                <a:t>95</a:t>
              </a:r>
              <a:r>
                <a:rPr lang="ja-JP" altLang="en-US" sz="1000" dirty="0">
                  <a:latin typeface="メイリオ" panose="020B0604030504040204" pitchFamily="50" charset="-128"/>
                  <a:ea typeface="メイリオ" panose="020B0604030504040204" pitchFamily="50" charset="-128"/>
                </a:rPr>
                <a:t>年より</a:t>
              </a:r>
              <a:r>
                <a:rPr lang="en-US" altLang="ja-JP" sz="1000" dirty="0">
                  <a:latin typeface="メイリオ" panose="020B0604030504040204" pitchFamily="50" charset="-128"/>
                  <a:ea typeface="メイリオ" panose="020B0604030504040204" pitchFamily="50" charset="-128"/>
                </a:rPr>
                <a:t>NPO</a:t>
              </a:r>
              <a:r>
                <a:rPr lang="ja-JP" altLang="en-US" sz="1000" dirty="0">
                  <a:latin typeface="メイリオ" panose="020B0604030504040204" pitchFamily="50" charset="-128"/>
                  <a:ea typeface="メイリオ" panose="020B0604030504040204" pitchFamily="50" charset="-128"/>
                </a:rPr>
                <a:t>向けの組織運営トレーニングの開発とファシリテーションに関わる。企画会社ワークショップ・ミューで修行期を過ごした後、</a:t>
              </a:r>
              <a:r>
                <a:rPr lang="en-US" altLang="ja-JP" sz="1000" dirty="0">
                  <a:latin typeface="メイリオ" panose="020B0604030504040204" pitchFamily="50" charset="-128"/>
                  <a:ea typeface="メイリオ" panose="020B0604030504040204" pitchFamily="50" charset="-128"/>
                </a:rPr>
                <a:t>2003</a:t>
              </a:r>
              <a:r>
                <a:rPr lang="ja-JP" altLang="en-US" sz="1000" dirty="0">
                  <a:latin typeface="メイリオ" panose="020B0604030504040204" pitchFamily="50" charset="-128"/>
                  <a:ea typeface="メイリオ" panose="020B0604030504040204" pitchFamily="50" charset="-128"/>
                </a:rPr>
                <a:t>年に青木将幸ファシリテーター事務所を設立。以来、毎年</a:t>
              </a:r>
              <a:r>
                <a:rPr lang="en-US" altLang="ja-JP" sz="1000" dirty="0">
                  <a:latin typeface="メイリオ" panose="020B0604030504040204" pitchFamily="50" charset="-128"/>
                  <a:ea typeface="メイリオ" panose="020B0604030504040204" pitchFamily="50" charset="-128"/>
                </a:rPr>
                <a:t>100</a:t>
              </a:r>
              <a:r>
                <a:rPr lang="ja-JP" altLang="en-US" sz="1000" dirty="0">
                  <a:latin typeface="メイリオ" panose="020B0604030504040204" pitchFamily="50" charset="-128"/>
                  <a:ea typeface="メイリオ" panose="020B0604030504040204" pitchFamily="50" charset="-128"/>
                </a:rPr>
                <a:t>回ほどのペースで会議・ワークショップ・参加体験型研修の進行役をつとめている。</a:t>
              </a:r>
              <a:r>
                <a:rPr lang="en-US" altLang="ja-JP" sz="1000" dirty="0">
                  <a:latin typeface="メイリオ" panose="020B0604030504040204" pitchFamily="50" charset="-128"/>
                  <a:ea typeface="メイリオ" panose="020B0604030504040204" pitchFamily="50" charset="-128"/>
                </a:rPr>
                <a:t>2012</a:t>
              </a:r>
              <a:r>
                <a:rPr lang="ja-JP" altLang="en-US" sz="1000" dirty="0">
                  <a:latin typeface="メイリオ" panose="020B0604030504040204" pitchFamily="50" charset="-128"/>
                  <a:ea typeface="メイリオ" panose="020B0604030504040204" pitchFamily="50" charset="-128"/>
                </a:rPr>
                <a:t>年より拠点を東京から淡路島に移し、国生み伝説のある島から日本中に出かける日々を送っている。</a:t>
              </a:r>
              <a:br>
                <a:rPr lang="ja-JP" altLang="en-US" sz="1000" dirty="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著書に</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市民の会議術 ミーティング・ファシリテーション入門</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アイスブレイク・ベスト</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50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リラックスと集中を一瞬でつくる</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等がある。</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gr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97059" y="5835620"/>
            <a:ext cx="1780470" cy="15361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90" name="グループ化 89"/>
          <p:cNvGrpSpPr/>
          <p:nvPr/>
        </p:nvGrpSpPr>
        <p:grpSpPr>
          <a:xfrm>
            <a:off x="262692" y="2020321"/>
            <a:ext cx="5837234" cy="609398"/>
            <a:chOff x="255142" y="2383071"/>
            <a:chExt cx="5837234" cy="609398"/>
          </a:xfrm>
        </p:grpSpPr>
        <p:grpSp>
          <p:nvGrpSpPr>
            <p:cNvPr id="91" name="グループ化 90"/>
            <p:cNvGrpSpPr/>
            <p:nvPr/>
          </p:nvGrpSpPr>
          <p:grpSpPr>
            <a:xfrm>
              <a:off x="255142" y="2434640"/>
              <a:ext cx="275000" cy="190895"/>
              <a:chOff x="225836" y="2432720"/>
              <a:chExt cx="255060" cy="190895"/>
            </a:xfrm>
          </p:grpSpPr>
          <p:sp>
            <p:nvSpPr>
              <p:cNvPr id="93" name="正方形/長方形 92"/>
              <p:cNvSpPr/>
              <p:nvPr/>
            </p:nvSpPr>
            <p:spPr>
              <a:xfrm>
                <a:off x="225836" y="2432720"/>
                <a:ext cx="255060" cy="190895"/>
              </a:xfrm>
              <a:prstGeom prst="rect">
                <a:avLst/>
              </a:prstGeom>
              <a:solidFill>
                <a:schemeClr val="tx1">
                  <a:lumMod val="65000"/>
                  <a:lumOff val="3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94" name="正方形/長方形 93"/>
              <p:cNvSpPr/>
              <p:nvPr/>
            </p:nvSpPr>
            <p:spPr>
              <a:xfrm>
                <a:off x="289601" y="2432720"/>
                <a:ext cx="12753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grpSp>
        <p:sp>
          <p:nvSpPr>
            <p:cNvPr id="92" name="テキスト ボックス 91"/>
            <p:cNvSpPr txBox="1"/>
            <p:nvPr/>
          </p:nvSpPr>
          <p:spPr>
            <a:xfrm>
              <a:off x="511810" y="2383071"/>
              <a:ext cx="5580566" cy="609398"/>
            </a:xfrm>
            <a:prstGeom prst="rect">
              <a:avLst/>
            </a:prstGeom>
            <a:noFill/>
          </p:spPr>
          <p:txBody>
            <a:bodyPr wrap="square" rtlCol="0">
              <a:spAutoFit/>
            </a:bodyPr>
            <a:lstStyle/>
            <a:p>
              <a:pPr>
                <a:lnSpc>
                  <a:spcPct val="12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講座</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名：「ミーティング・ファシリテーション研修」</a:t>
              </a:r>
              <a:endParaRPr lang="en-US" altLang="ja-JP"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～参加者同士でつくりあげる場を目指して～</a:t>
              </a:r>
              <a:endPar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9" name="グループ化 8"/>
          <p:cNvGrpSpPr/>
          <p:nvPr/>
        </p:nvGrpSpPr>
        <p:grpSpPr>
          <a:xfrm>
            <a:off x="262692" y="2637211"/>
            <a:ext cx="275000" cy="190895"/>
            <a:chOff x="415092" y="2683065"/>
            <a:chExt cx="275000" cy="190895"/>
          </a:xfrm>
        </p:grpSpPr>
        <p:sp>
          <p:nvSpPr>
            <p:cNvPr id="76" name="正方形/長方形 75"/>
            <p:cNvSpPr/>
            <p:nvPr/>
          </p:nvSpPr>
          <p:spPr>
            <a:xfrm>
              <a:off x="415092" y="2683065"/>
              <a:ext cx="275000" cy="190895"/>
            </a:xfrm>
            <a:prstGeom prst="rect">
              <a:avLst/>
            </a:prstGeom>
            <a:solidFill>
              <a:schemeClr val="tx1">
                <a:lumMod val="65000"/>
                <a:lumOff val="3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77" name="正方形/長方形 76"/>
            <p:cNvSpPr/>
            <p:nvPr/>
          </p:nvSpPr>
          <p:spPr>
            <a:xfrm>
              <a:off x="483842" y="2683065"/>
              <a:ext cx="1375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grpSp>
      <p:grpSp>
        <p:nvGrpSpPr>
          <p:cNvPr id="14" name="グループ化 13"/>
          <p:cNvGrpSpPr/>
          <p:nvPr/>
        </p:nvGrpSpPr>
        <p:grpSpPr>
          <a:xfrm>
            <a:off x="262692" y="3488992"/>
            <a:ext cx="275000" cy="190895"/>
            <a:chOff x="415092" y="2683065"/>
            <a:chExt cx="275000" cy="190895"/>
          </a:xfrm>
        </p:grpSpPr>
        <p:sp>
          <p:nvSpPr>
            <p:cNvPr id="78" name="正方形/長方形 77"/>
            <p:cNvSpPr/>
            <p:nvPr/>
          </p:nvSpPr>
          <p:spPr>
            <a:xfrm>
              <a:off x="415092" y="2683065"/>
              <a:ext cx="275000" cy="190895"/>
            </a:xfrm>
            <a:prstGeom prst="rect">
              <a:avLst/>
            </a:prstGeom>
            <a:solidFill>
              <a:schemeClr val="tx1">
                <a:lumMod val="65000"/>
                <a:lumOff val="3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81" name="正方形/長方形 80"/>
            <p:cNvSpPr/>
            <p:nvPr/>
          </p:nvSpPr>
          <p:spPr>
            <a:xfrm>
              <a:off x="483842" y="2683065"/>
              <a:ext cx="1375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grpSp>
      <p:grpSp>
        <p:nvGrpSpPr>
          <p:cNvPr id="16" name="グループ化 15"/>
          <p:cNvGrpSpPr/>
          <p:nvPr/>
        </p:nvGrpSpPr>
        <p:grpSpPr>
          <a:xfrm>
            <a:off x="262692" y="4690097"/>
            <a:ext cx="275000" cy="190895"/>
            <a:chOff x="415092" y="2683065"/>
            <a:chExt cx="275000" cy="190895"/>
          </a:xfrm>
        </p:grpSpPr>
        <p:sp>
          <p:nvSpPr>
            <p:cNvPr id="85" name="正方形/長方形 84"/>
            <p:cNvSpPr/>
            <p:nvPr/>
          </p:nvSpPr>
          <p:spPr>
            <a:xfrm>
              <a:off x="415092" y="2683065"/>
              <a:ext cx="275000" cy="190895"/>
            </a:xfrm>
            <a:prstGeom prst="rect">
              <a:avLst/>
            </a:prstGeom>
            <a:solidFill>
              <a:schemeClr val="tx1">
                <a:lumMod val="65000"/>
                <a:lumOff val="3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86" name="正方形/長方形 85"/>
            <p:cNvSpPr/>
            <p:nvPr/>
          </p:nvSpPr>
          <p:spPr>
            <a:xfrm>
              <a:off x="483842" y="2683065"/>
              <a:ext cx="1375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grpSp>
      <p:sp>
        <p:nvSpPr>
          <p:cNvPr id="15" name="円/楕円 14"/>
          <p:cNvSpPr/>
          <p:nvPr/>
        </p:nvSpPr>
        <p:spPr>
          <a:xfrm>
            <a:off x="4820416" y="848544"/>
            <a:ext cx="1416896" cy="141689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n w="3175">
                  <a:noFill/>
                </a:ln>
                <a:latin typeface="メイリオ" panose="020B0604030504040204" pitchFamily="50" charset="-128"/>
                <a:ea typeface="メイリオ" panose="020B0604030504040204" pitchFamily="50" charset="-128"/>
                <a:cs typeface="メイリオ" panose="020B0604030504040204" pitchFamily="50" charset="-128"/>
              </a:rPr>
              <a:t>定員</a:t>
            </a:r>
            <a:endParaRPr kumimoji="1" lang="en-US" altLang="ja-JP" sz="1400" b="1" dirty="0" smtClean="0">
              <a:ln w="3175">
                <a:noFill/>
              </a:ln>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3200" b="1" dirty="0" smtClean="0">
                <a:ln w="3175">
                  <a:noFill/>
                </a:ln>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600" b="1" dirty="0" smtClean="0">
                <a:ln w="3175">
                  <a:noFill/>
                </a:ln>
                <a:latin typeface="メイリオ" panose="020B0604030504040204" pitchFamily="50" charset="-128"/>
                <a:ea typeface="メイリオ" panose="020B0604030504040204" pitchFamily="50" charset="-128"/>
                <a:cs typeface="メイリオ" panose="020B0604030504040204" pitchFamily="50" charset="-128"/>
              </a:rPr>
              <a:t>名</a:t>
            </a:r>
            <a:endParaRPr kumimoji="1" lang="en-US" altLang="ja-JP" sz="1600" b="1" dirty="0" smtClean="0">
              <a:ln w="3175">
                <a:noFill/>
              </a:ln>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ln w="3175">
                  <a:noFill/>
                </a:ln>
                <a:latin typeface="メイリオ" panose="020B0604030504040204" pitchFamily="50" charset="-128"/>
                <a:ea typeface="メイリオ" panose="020B0604030504040204" pitchFamily="50" charset="-128"/>
                <a:cs typeface="メイリオ" panose="020B0604030504040204" pitchFamily="50" charset="-128"/>
              </a:rPr>
              <a:t>（各回）</a:t>
            </a:r>
            <a:endParaRPr kumimoji="1" lang="ja-JP" altLang="en-US" b="1" dirty="0">
              <a:ln w="3175">
                <a:noFill/>
              </a:ln>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70" name="直線コネクタ 69"/>
          <p:cNvCxnSpPr/>
          <p:nvPr/>
        </p:nvCxnSpPr>
        <p:spPr>
          <a:xfrm>
            <a:off x="1700808" y="4785545"/>
            <a:ext cx="4877175"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72" name="グループ化 71"/>
          <p:cNvGrpSpPr/>
          <p:nvPr/>
        </p:nvGrpSpPr>
        <p:grpSpPr>
          <a:xfrm>
            <a:off x="261692" y="4056790"/>
            <a:ext cx="6263652" cy="477054"/>
            <a:chOff x="255142" y="2405154"/>
            <a:chExt cx="5838234" cy="477054"/>
          </a:xfrm>
        </p:grpSpPr>
        <p:grpSp>
          <p:nvGrpSpPr>
            <p:cNvPr id="74" name="グループ化 73"/>
            <p:cNvGrpSpPr/>
            <p:nvPr/>
          </p:nvGrpSpPr>
          <p:grpSpPr>
            <a:xfrm>
              <a:off x="255142" y="2434640"/>
              <a:ext cx="275000" cy="190895"/>
              <a:chOff x="225836" y="2432720"/>
              <a:chExt cx="255060" cy="190895"/>
            </a:xfrm>
          </p:grpSpPr>
          <p:sp>
            <p:nvSpPr>
              <p:cNvPr id="88" name="正方形/長方形 87"/>
              <p:cNvSpPr/>
              <p:nvPr/>
            </p:nvSpPr>
            <p:spPr>
              <a:xfrm>
                <a:off x="225836" y="2432720"/>
                <a:ext cx="255060" cy="190895"/>
              </a:xfrm>
              <a:prstGeom prst="rect">
                <a:avLst/>
              </a:prstGeom>
              <a:solidFill>
                <a:schemeClr val="tx1">
                  <a:lumMod val="65000"/>
                  <a:lumOff val="3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89" name="正方形/長方形 88"/>
              <p:cNvSpPr/>
              <p:nvPr/>
            </p:nvSpPr>
            <p:spPr>
              <a:xfrm>
                <a:off x="289601" y="2432720"/>
                <a:ext cx="12753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grpSp>
        <p:sp>
          <p:nvSpPr>
            <p:cNvPr id="87" name="テキスト ボックス 86"/>
            <p:cNvSpPr txBox="1"/>
            <p:nvPr/>
          </p:nvSpPr>
          <p:spPr>
            <a:xfrm>
              <a:off x="512810" y="2405154"/>
              <a:ext cx="5580566" cy="477054"/>
            </a:xfrm>
            <a:prstGeom prst="rect">
              <a:avLst/>
            </a:prstGeom>
            <a:noFill/>
          </p:spPr>
          <p:txBody>
            <a:bodyPr wrap="square" rtlCol="0">
              <a:spAutoFit/>
            </a:bodyPr>
            <a:lstStyle/>
            <a:p>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対象</a:t>
              </a: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者：</a:t>
              </a:r>
              <a:r>
                <a:rPr lang="ja-JP" altLang="ja-JP" sz="1100" dirty="0" smtClean="0">
                  <a:latin typeface="メイリオ" panose="020B0604030504040204" pitchFamily="50" charset="-128"/>
                  <a:ea typeface="メイリオ" panose="020B0604030504040204" pitchFamily="50" charset="-128"/>
                </a:rPr>
                <a:t>宮城</a:t>
              </a:r>
              <a:r>
                <a:rPr lang="ja-JP" altLang="ja-JP" sz="1100" dirty="0">
                  <a:latin typeface="メイリオ" panose="020B0604030504040204" pitchFamily="50" charset="-128"/>
                  <a:ea typeface="メイリオ" panose="020B0604030504040204" pitchFamily="50" charset="-128"/>
                </a:rPr>
                <a:t>県内で活動する復興</a:t>
              </a:r>
              <a:r>
                <a:rPr lang="ja-JP" altLang="ja-JP" sz="1100" dirty="0" smtClean="0">
                  <a:latin typeface="メイリオ" panose="020B0604030504040204" pitchFamily="50" charset="-128"/>
                  <a:ea typeface="メイリオ" panose="020B0604030504040204" pitchFamily="50" charset="-128"/>
                </a:rPr>
                <a:t>支援員</a:t>
              </a:r>
              <a:r>
                <a:rPr lang="ja-JP" altLang="en-US" sz="1100" dirty="0" smtClean="0">
                  <a:latin typeface="メイリオ" panose="020B0604030504040204" pitchFamily="50" charset="-128"/>
                  <a:ea typeface="メイリオ" panose="020B0604030504040204" pitchFamily="50" charset="-128"/>
                </a:rPr>
                <a:t>、</a:t>
              </a:r>
              <a:r>
                <a:rPr lang="ja-JP" altLang="ja-JP" sz="1100" dirty="0" smtClean="0">
                  <a:latin typeface="メイリオ" panose="020B0604030504040204" pitchFamily="50" charset="-128"/>
                  <a:ea typeface="メイリオ" panose="020B0604030504040204" pitchFamily="50" charset="-128"/>
                </a:rPr>
                <a:t>復興</a:t>
              </a:r>
              <a:r>
                <a:rPr lang="ja-JP" altLang="ja-JP" sz="1100" dirty="0">
                  <a:latin typeface="メイリオ" panose="020B0604030504040204" pitchFamily="50" charset="-128"/>
                  <a:ea typeface="メイリオ" panose="020B0604030504040204" pitchFamily="50" charset="-128"/>
                </a:rPr>
                <a:t>応援隊受託</a:t>
              </a:r>
              <a:r>
                <a:rPr lang="ja-JP" altLang="ja-JP" sz="1100" dirty="0" smtClean="0">
                  <a:latin typeface="メイリオ" panose="020B0604030504040204" pitchFamily="50" charset="-128"/>
                  <a:ea typeface="メイリオ" panose="020B0604030504040204" pitchFamily="50" charset="-128"/>
                </a:rPr>
                <a:t>団体</a:t>
              </a:r>
              <a:r>
                <a:rPr lang="ja-JP" altLang="en-US" sz="1100" dirty="0" smtClean="0">
                  <a:latin typeface="メイリオ" panose="020B0604030504040204" pitchFamily="50" charset="-128"/>
                  <a:ea typeface="メイリオ" panose="020B0604030504040204" pitchFamily="50" charset="-128"/>
                </a:rPr>
                <a:t>職員、</a:t>
              </a:r>
              <a:r>
                <a:rPr lang="ja-JP" altLang="ja-JP" sz="1100" dirty="0" smtClean="0">
                  <a:latin typeface="メイリオ" panose="020B0604030504040204" pitchFamily="50" charset="-128"/>
                  <a:ea typeface="メイリオ" panose="020B0604030504040204" pitchFamily="50" charset="-128"/>
                </a:rPr>
                <a:t>宮城</a:t>
              </a:r>
              <a:r>
                <a:rPr lang="ja-JP" altLang="ja-JP" sz="1100" dirty="0">
                  <a:latin typeface="メイリオ" panose="020B0604030504040204" pitchFamily="50" charset="-128"/>
                  <a:ea typeface="メイリオ" panose="020B0604030504040204" pitchFamily="50" charset="-128"/>
                </a:rPr>
                <a:t>県内で活動</a:t>
              </a:r>
              <a:r>
                <a:rPr lang="ja-JP" altLang="ja-JP" sz="1100" dirty="0" smtClean="0">
                  <a:latin typeface="メイリオ" panose="020B0604030504040204" pitchFamily="50" charset="-128"/>
                  <a:ea typeface="メイリオ" panose="020B0604030504040204" pitchFamily="50" charset="-128"/>
                </a:rPr>
                <a:t>する</a:t>
              </a:r>
              <a:r>
                <a:rPr lang="ja-JP" altLang="en-US" sz="1100" dirty="0" smtClean="0">
                  <a:latin typeface="メイリオ" panose="020B0604030504040204" pitchFamily="50" charset="-128"/>
                  <a:ea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a:t>
              </a:r>
              <a:r>
                <a:rPr lang="ja-JP" altLang="ja-JP" sz="1100" dirty="0" smtClean="0">
                  <a:latin typeface="メイリオ" panose="020B0604030504040204" pitchFamily="50" charset="-128"/>
                  <a:ea typeface="メイリオ" panose="020B0604030504040204" pitchFamily="50" charset="-128"/>
                </a:rPr>
                <a:t>地域おこし協力隊</a:t>
              </a:r>
              <a:r>
                <a:rPr lang="ja-JP" altLang="en-US" sz="1100" dirty="0" smtClean="0">
                  <a:latin typeface="メイリオ" panose="020B0604030504040204" pitchFamily="50" charset="-128"/>
                  <a:ea typeface="メイリオ" panose="020B0604030504040204" pitchFamily="50" charset="-128"/>
                </a:rPr>
                <a:t>、</a:t>
              </a:r>
              <a:r>
                <a:rPr lang="ja-JP" altLang="ja-JP" sz="1100" dirty="0" smtClean="0">
                  <a:latin typeface="メイリオ" panose="020B0604030504040204" pitchFamily="50" charset="-128"/>
                  <a:ea typeface="メイリオ" panose="020B0604030504040204" pitchFamily="50" charset="-128"/>
                </a:rPr>
                <a:t>行政職員</a:t>
              </a:r>
              <a:r>
                <a:rPr lang="ja-JP" altLang="en-US" sz="1100" dirty="0" smtClean="0">
                  <a:latin typeface="メイリオ" panose="020B0604030504040204" pitchFamily="50" charset="-128"/>
                  <a:ea typeface="メイリオ" panose="020B0604030504040204" pitchFamily="50" charset="-128"/>
                </a:rPr>
                <a:t>、</a:t>
              </a:r>
              <a:r>
                <a:rPr lang="ja-JP" altLang="ja-JP" sz="1100" dirty="0" smtClean="0">
                  <a:latin typeface="メイリオ" panose="020B0604030504040204" pitchFamily="50" charset="-128"/>
                  <a:ea typeface="メイリオ" panose="020B0604030504040204" pitchFamily="50" charset="-128"/>
                </a:rPr>
                <a:t>復興支援</a:t>
              </a:r>
              <a:r>
                <a:rPr lang="ja-JP" altLang="en-US" sz="1100" dirty="0" smtClean="0">
                  <a:latin typeface="メイリオ" panose="020B0604030504040204" pitchFamily="50" charset="-128"/>
                  <a:ea typeface="メイリオ" panose="020B0604030504040204" pitchFamily="50" charset="-128"/>
                </a:rPr>
                <a:t>・地域</a:t>
              </a:r>
              <a:r>
                <a:rPr lang="ja-JP" altLang="ja-JP" sz="1100" dirty="0" smtClean="0">
                  <a:latin typeface="メイリオ" panose="020B0604030504040204" pitchFamily="50" charset="-128"/>
                  <a:ea typeface="メイリオ" panose="020B0604030504040204" pitchFamily="50" charset="-128"/>
                </a:rPr>
                <a:t>活動に関わる</a:t>
              </a:r>
              <a:r>
                <a:rPr lang="ja-JP" altLang="en-US" sz="1100" dirty="0" smtClean="0">
                  <a:latin typeface="メイリオ" panose="020B0604030504040204" pitchFamily="50" charset="-128"/>
                  <a:ea typeface="メイリオ" panose="020B0604030504040204" pitchFamily="50" charset="-128"/>
                </a:rPr>
                <a:t>方</a:t>
              </a:r>
              <a:r>
                <a:rPr lang="ja-JP" altLang="ja-JP" sz="1100" dirty="0" smtClean="0">
                  <a:latin typeface="メイリオ" panose="020B0604030504040204" pitchFamily="50" charset="-128"/>
                  <a:ea typeface="メイリオ" panose="020B0604030504040204" pitchFamily="50" charset="-128"/>
                </a:rPr>
                <a:t>、団体</a:t>
              </a:r>
              <a:r>
                <a:rPr lang="ja-JP" altLang="en-US" sz="1100" dirty="0" smtClean="0">
                  <a:latin typeface="メイリオ" panose="020B0604030504040204" pitchFamily="50" charset="-128"/>
                  <a:ea typeface="メイリオ" panose="020B0604030504040204" pitchFamily="50" charset="-128"/>
                </a:rPr>
                <a:t>職員</a:t>
              </a:r>
              <a:r>
                <a:rPr lang="ja-JP" altLang="en-US" sz="1100" dirty="0" smtClean="0">
                  <a:latin typeface="メイリオ" panose="020B0604030504040204" pitchFamily="50" charset="-128"/>
                  <a:ea typeface="メイリオ" panose="020B0604030504040204" pitchFamily="50" charset="-128"/>
                </a:rPr>
                <a:t>など</a:t>
              </a:r>
              <a:endPar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95" name="正方形/長方形 94"/>
          <p:cNvSpPr/>
          <p:nvPr/>
        </p:nvSpPr>
        <p:spPr>
          <a:xfrm rot="1716963">
            <a:off x="3362827" y="481751"/>
            <a:ext cx="645820" cy="263705"/>
          </a:xfrm>
          <a:prstGeom prst="rect">
            <a:avLst/>
          </a:prstGeom>
          <a:solidFill>
            <a:srgbClr val="FFFF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2"/>
                </a:solidFill>
                <a:latin typeface="Segoe UI" panose="020B0502040204020203" pitchFamily="34" charset="0"/>
                <a:ea typeface="Segoe UI" panose="020B0502040204020203" pitchFamily="34" charset="0"/>
                <a:cs typeface="Segoe UI" panose="020B0502040204020203" pitchFamily="34" charset="0"/>
              </a:rPr>
              <a:t>Vol.1</a:t>
            </a:r>
            <a:endParaRPr kumimoji="1" lang="ja-JP" altLang="en-US" sz="1400" b="1" dirty="0">
              <a:solidFill>
                <a:schemeClr val="tx2"/>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41459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グループ化 16"/>
          <p:cNvGrpSpPr/>
          <p:nvPr/>
        </p:nvGrpSpPr>
        <p:grpSpPr>
          <a:xfrm>
            <a:off x="0" y="0"/>
            <a:ext cx="6858000" cy="1119932"/>
            <a:chOff x="0" y="17800"/>
            <a:chExt cx="6862961" cy="1261504"/>
          </a:xfrm>
          <a:solidFill>
            <a:schemeClr val="tx1">
              <a:lumMod val="75000"/>
              <a:lumOff val="25000"/>
            </a:schemeClr>
          </a:solidFill>
        </p:grpSpPr>
        <p:sp>
          <p:nvSpPr>
            <p:cNvPr id="4" name="正方形/長方形 3"/>
            <p:cNvSpPr/>
            <p:nvPr/>
          </p:nvSpPr>
          <p:spPr>
            <a:xfrm>
              <a:off x="0" y="17800"/>
              <a:ext cx="6858000" cy="12615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正方形/長方形 4"/>
            <p:cNvSpPr/>
            <p:nvPr/>
          </p:nvSpPr>
          <p:spPr>
            <a:xfrm>
              <a:off x="4961" y="19405"/>
              <a:ext cx="6858000" cy="1008112"/>
            </a:xfrm>
            <a:prstGeom prst="rect">
              <a:avLst/>
            </a:prstGeom>
            <a:grpFill/>
            <a:ln>
              <a:noFill/>
            </a:ln>
          </p:spPr>
          <p:style>
            <a:lnRef idx="2">
              <a:schemeClr val="accent6"/>
            </a:lnRef>
            <a:fillRef idx="1">
              <a:schemeClr val="lt1"/>
            </a:fillRef>
            <a:effectRef idx="0">
              <a:schemeClr val="accent6"/>
            </a:effectRef>
            <a:fontRef idx="minor">
              <a:schemeClr val="dk1"/>
            </a:fontRef>
          </p:style>
          <p:txBody>
            <a:bodyPr rtlCol="0" anchor="t"/>
            <a:lstStyle/>
            <a:p>
              <a:pPr algn="ctr"/>
              <a:endParaRPr lang="en-US" altLang="ja-JP"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「ミーティング・ファシリテーション研修」</a:t>
              </a:r>
              <a:endParaRPr lang="en-US" altLang="ja-JP"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参　加　申　込　書</a:t>
              </a:r>
              <a:endParaRPr kumimoji="1"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0" name="正方形/長方形 19"/>
          <p:cNvSpPr/>
          <p:nvPr/>
        </p:nvSpPr>
        <p:spPr>
          <a:xfrm>
            <a:off x="148458" y="1302295"/>
            <a:ext cx="6525344" cy="7128793"/>
          </a:xfrm>
          <a:prstGeom prst="rect">
            <a:avLst/>
          </a:prstGeom>
          <a:solidFill>
            <a:schemeClr val="lt1">
              <a:alpha val="0"/>
            </a:schemeClr>
          </a:solidFill>
          <a:ln w="28575">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（会場</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ともに同内容となります</a:t>
            </a:r>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。下記いずれ</a:t>
            </a:r>
            <a:r>
              <a:rPr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かに☑</a:t>
            </a:r>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をご記入</a:t>
            </a:r>
            <a:r>
              <a:rPr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下さい</a:t>
            </a:r>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日（木）南三陸会場</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（南三陸ポータル</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センタ</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ー</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lang="ja-JP" altLang="en-US" sz="1400" b="1"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14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日（金）</a:t>
            </a:r>
            <a:r>
              <a:rPr lang="ja-JP" altLang="en-US" sz="1400" b="1"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石巻</a:t>
            </a:r>
            <a:r>
              <a:rPr lang="ja-JP" altLang="en-US" sz="14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会場（かほくホール）</a:t>
            </a:r>
            <a:endParaRPr lang="en-US" altLang="ja-JP" sz="14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endParaRPr lang="en-US" altLang="ja-JP" sz="14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endParaRPr lang="en-US" altLang="ja-JP" sz="14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a:xfrm>
            <a:off x="0" y="8481392"/>
            <a:ext cx="6858000" cy="1098748"/>
          </a:xfrm>
          <a:prstGeom prst="rect">
            <a:avLst/>
          </a:prstGeom>
          <a:solidFill>
            <a:schemeClr val="tx1">
              <a:lumMod val="75000"/>
              <a:lumOff val="25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申込締切：</a:t>
            </a:r>
            <a:r>
              <a:rPr lang="en-US" altLang="ja-JP" sz="16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2016</a:t>
            </a:r>
            <a:r>
              <a:rPr lang="ja-JP" altLang="en-US" sz="16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 </a:t>
            </a:r>
            <a:r>
              <a:rPr lang="en-US" altLang="ja-JP" sz="1600" b="1"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6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16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6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日（金）</a:t>
            </a:r>
            <a:endParaRPr lang="en-US" altLang="ja-JP" sz="16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■申込先：（一社）みやぎ連携復興センター（担当：西舘・中沢）</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022-748-4552</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E</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メール：</a:t>
            </a:r>
            <a:r>
              <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renpuku@gmail.com</a:t>
            </a:r>
          </a:p>
        </p:txBody>
      </p:sp>
      <p:sp>
        <p:nvSpPr>
          <p:cNvPr id="32" name="正方形/長方形 31"/>
          <p:cNvSpPr/>
          <p:nvPr/>
        </p:nvSpPr>
        <p:spPr>
          <a:xfrm>
            <a:off x="80628" y="9580140"/>
            <a:ext cx="6696744" cy="324036"/>
          </a:xfrm>
          <a:prstGeom prst="rect">
            <a:avLst/>
          </a:prstGeom>
          <a:noFill/>
          <a:ln w="12700">
            <a:noFill/>
          </a:ln>
        </p:spPr>
        <p:style>
          <a:lnRef idx="2">
            <a:schemeClr val="accent6"/>
          </a:lnRef>
          <a:fillRef idx="1">
            <a:schemeClr val="lt1"/>
          </a:fillRef>
          <a:effectRef idx="0">
            <a:schemeClr val="accent6"/>
          </a:effectRef>
          <a:fontRef idx="minor">
            <a:schemeClr val="dk1"/>
          </a:fontRef>
        </p:style>
        <p:txBody>
          <a:bodyPr rtlCol="0" anchor="t"/>
          <a:lstStyle/>
          <a:p>
            <a:pPr algn="ct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定員（</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名）になり次第、締め切らせて頂きます</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。予めご了承下さい。</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035843946"/>
              </p:ext>
            </p:extLst>
          </p:nvPr>
        </p:nvGraphicFramePr>
        <p:xfrm>
          <a:off x="148457" y="2432720"/>
          <a:ext cx="6528009" cy="3136926"/>
        </p:xfrm>
        <a:graphic>
          <a:graphicData uri="http://schemas.openxmlformats.org/drawingml/2006/table">
            <a:tbl>
              <a:tblPr firstRow="1" bandRow="1">
                <a:tableStyleId>{5940675A-B579-460E-94D1-54222C63F5DA}</a:tableStyleId>
              </a:tblPr>
              <a:tblGrid>
                <a:gridCol w="1682485"/>
                <a:gridCol w="1495218"/>
                <a:gridCol w="1496031"/>
                <a:gridCol w="1854275"/>
              </a:tblGrid>
              <a:tr h="436926">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所　属</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（職　名）</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氏　名</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電話番号</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E</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メールアドレス</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540000">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540000">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r>
              <a:tr h="540000">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r>
              <a:tr h="540000">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540000">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7" name="正方形/長方形 6"/>
          <p:cNvSpPr/>
          <p:nvPr/>
        </p:nvSpPr>
        <p:spPr>
          <a:xfrm>
            <a:off x="148458" y="5569646"/>
            <a:ext cx="6525344" cy="2861442"/>
          </a:xfrm>
          <a:prstGeom prst="rect">
            <a:avLst/>
          </a:prstGeom>
          <a:noFill/>
          <a:ln w="19050">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ご参加の方は</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以下も併せてご記入</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下さい</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「会議をする時に大切にしていることは何ですか？」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（青木講師からの質問です）</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0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青木講師への質問（自由にご記入下さい）</a:t>
            </a:r>
            <a:endParaRPr kumimoji="1" lang="en-US" altLang="ja-JP"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000" dirty="0" smtClean="0"/>
          </a:p>
          <a:p>
            <a:endParaRPr lang="en-US" altLang="ja-JP" sz="1000" dirty="0"/>
          </a:p>
          <a:p>
            <a:endParaRPr kumimoji="1" lang="en-US" altLang="ja-JP" sz="1000" dirty="0" smtClean="0"/>
          </a:p>
          <a:p>
            <a:endParaRPr lang="en-US" altLang="ja-JP" sz="1000" dirty="0"/>
          </a:p>
          <a:p>
            <a:endParaRPr kumimoji="1" lang="en-US" altLang="ja-JP" sz="1000" dirty="0" smtClean="0"/>
          </a:p>
          <a:p>
            <a:endParaRPr kumimoji="1" lang="en-US" altLang="ja-JP" sz="1000" dirty="0" smtClean="0"/>
          </a:p>
          <a:p>
            <a:endParaRPr kumimoji="1" lang="ja-JP" altLang="en-US" sz="1000" dirty="0"/>
          </a:p>
        </p:txBody>
      </p:sp>
    </p:spTree>
    <p:extLst>
      <p:ext uri="{BB962C8B-B14F-4D97-AF65-F5344CB8AC3E}">
        <p14:creationId xmlns:p14="http://schemas.microsoft.com/office/powerpoint/2010/main" val="3682206200"/>
      </p:ext>
    </p:extLst>
  </p:cSld>
  <p:clrMapOvr>
    <a:masterClrMapping/>
  </p:clrMapOvr>
</p:sld>
</file>

<file path=ppt/theme/theme1.xml><?xml version="1.0" encoding="utf-8"?>
<a:theme xmlns:a="http://schemas.openxmlformats.org/drawingml/2006/main" name="Office ​​テーマ">
  <a:themeElements>
    <a:clrScheme name="ユーザー定義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3443</TotalTime>
  <Words>317</Words>
  <Application>Microsoft Office PowerPoint</Application>
  <PresentationFormat>A4 210 x 297 mm</PresentationFormat>
  <Paragraphs>106</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Windows ユーザー</cp:lastModifiedBy>
  <cp:revision>199</cp:revision>
  <cp:lastPrinted>2016-05-17T00:57:18Z</cp:lastPrinted>
  <dcterms:created xsi:type="dcterms:W3CDTF">2013-10-05T09:23:47Z</dcterms:created>
  <dcterms:modified xsi:type="dcterms:W3CDTF">2016-05-17T00:57:20Z</dcterms:modified>
</cp:coreProperties>
</file>