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87" r:id="rId3"/>
    <p:sldMasterId id="2147483699" r:id="rId4"/>
    <p:sldMasterId id="2147483711" r:id="rId5"/>
    <p:sldMasterId id="2147483714" r:id="rId6"/>
    <p:sldMasterId id="2147483717" r:id="rId7"/>
    <p:sldMasterId id="2147483720" r:id="rId8"/>
    <p:sldMasterId id="2147483723" r:id="rId9"/>
  </p:sldMasterIdLst>
  <p:notesMasterIdLst>
    <p:notesMasterId r:id="rId34"/>
  </p:notesMasterIdLst>
  <p:handoutMasterIdLst>
    <p:handoutMasterId r:id="rId35"/>
  </p:handoutMasterIdLst>
  <p:sldIdLst>
    <p:sldId id="258" r:id="rId10"/>
    <p:sldId id="304" r:id="rId11"/>
    <p:sldId id="291" r:id="rId12"/>
    <p:sldId id="302" r:id="rId13"/>
    <p:sldId id="284" r:id="rId14"/>
    <p:sldId id="298" r:id="rId15"/>
    <p:sldId id="299" r:id="rId16"/>
    <p:sldId id="283" r:id="rId17"/>
    <p:sldId id="276" r:id="rId18"/>
    <p:sldId id="277" r:id="rId19"/>
    <p:sldId id="300" r:id="rId20"/>
    <p:sldId id="293" r:id="rId21"/>
    <p:sldId id="278" r:id="rId22"/>
    <p:sldId id="294" r:id="rId23"/>
    <p:sldId id="296" r:id="rId24"/>
    <p:sldId id="287" r:id="rId25"/>
    <p:sldId id="285" r:id="rId26"/>
    <p:sldId id="288" r:id="rId27"/>
    <p:sldId id="292" r:id="rId28"/>
    <p:sldId id="297" r:id="rId29"/>
    <p:sldId id="289" r:id="rId30"/>
    <p:sldId id="290" r:id="rId31"/>
    <p:sldId id="270" r:id="rId32"/>
    <p:sldId id="301" r:id="rId3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7" autoAdjust="0"/>
    <p:restoredTop sz="95559" autoAdjust="0"/>
  </p:normalViewPr>
  <p:slideViewPr>
    <p:cSldViewPr>
      <p:cViewPr varScale="1">
        <p:scale>
          <a:sx n="89" d="100"/>
          <a:sy n="89" d="100"/>
        </p:scale>
        <p:origin x="14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Sheet1!$J$2</c:f>
              <c:strCache>
                <c:ptCount val="1"/>
                <c:pt idx="0">
                  <c:v>岩手県</c:v>
                </c:pt>
              </c:strCache>
            </c:strRef>
          </c:tx>
          <c:spPr>
            <a:solidFill>
              <a:schemeClr val="accent1"/>
            </a:solidFill>
            <a:ln>
              <a:noFill/>
            </a:ln>
            <a:effectLst/>
          </c:spPr>
          <c:invertIfNegative val="0"/>
          <c:cat>
            <c:strRef>
              <c:f>Sheet1!$H$3:$H$46</c:f>
              <c:strCache>
                <c:ptCount val="44"/>
                <c:pt idx="0">
                  <c:v>2011年3月</c:v>
                </c:pt>
                <c:pt idx="1">
                  <c:v>4月</c:v>
                </c:pt>
                <c:pt idx="2">
                  <c:v>5月</c:v>
                </c:pt>
                <c:pt idx="3">
                  <c:v>6月</c:v>
                </c:pt>
                <c:pt idx="4">
                  <c:v>7月</c:v>
                </c:pt>
                <c:pt idx="5">
                  <c:v>8月</c:v>
                </c:pt>
                <c:pt idx="6">
                  <c:v>9月</c:v>
                </c:pt>
                <c:pt idx="7">
                  <c:v>10月</c:v>
                </c:pt>
                <c:pt idx="8">
                  <c:v>11月</c:v>
                </c:pt>
                <c:pt idx="9">
                  <c:v>12月</c:v>
                </c:pt>
                <c:pt idx="10">
                  <c:v>2012年1月</c:v>
                </c:pt>
                <c:pt idx="11">
                  <c:v>2月</c:v>
                </c:pt>
                <c:pt idx="12">
                  <c:v>3月</c:v>
                </c:pt>
                <c:pt idx="13">
                  <c:v>4月</c:v>
                </c:pt>
                <c:pt idx="14">
                  <c:v>5月</c:v>
                </c:pt>
                <c:pt idx="15">
                  <c:v>6月</c:v>
                </c:pt>
                <c:pt idx="16">
                  <c:v>7月</c:v>
                </c:pt>
                <c:pt idx="17">
                  <c:v>8月</c:v>
                </c:pt>
                <c:pt idx="18">
                  <c:v>9月</c:v>
                </c:pt>
                <c:pt idx="19">
                  <c:v>10月</c:v>
                </c:pt>
                <c:pt idx="20">
                  <c:v>11月</c:v>
                </c:pt>
                <c:pt idx="21">
                  <c:v>12月</c:v>
                </c:pt>
                <c:pt idx="22">
                  <c:v>2013年1月</c:v>
                </c:pt>
                <c:pt idx="23">
                  <c:v>2月</c:v>
                </c:pt>
                <c:pt idx="24">
                  <c:v>3月</c:v>
                </c:pt>
                <c:pt idx="25">
                  <c:v>4月</c:v>
                </c:pt>
                <c:pt idx="26">
                  <c:v>5月</c:v>
                </c:pt>
                <c:pt idx="27">
                  <c:v>6月</c:v>
                </c:pt>
                <c:pt idx="28">
                  <c:v>7月</c:v>
                </c:pt>
                <c:pt idx="29">
                  <c:v>8月</c:v>
                </c:pt>
                <c:pt idx="30">
                  <c:v>9月</c:v>
                </c:pt>
                <c:pt idx="31">
                  <c:v>10月</c:v>
                </c:pt>
                <c:pt idx="32">
                  <c:v>11月</c:v>
                </c:pt>
                <c:pt idx="33">
                  <c:v>12月</c:v>
                </c:pt>
                <c:pt idx="34">
                  <c:v>2014年1月</c:v>
                </c:pt>
                <c:pt idx="35">
                  <c:v>2月</c:v>
                </c:pt>
                <c:pt idx="36">
                  <c:v>3月</c:v>
                </c:pt>
                <c:pt idx="37">
                  <c:v>4月</c:v>
                </c:pt>
                <c:pt idx="38">
                  <c:v>5月</c:v>
                </c:pt>
                <c:pt idx="39">
                  <c:v>6月</c:v>
                </c:pt>
                <c:pt idx="40">
                  <c:v>7月</c:v>
                </c:pt>
                <c:pt idx="41">
                  <c:v>8月</c:v>
                </c:pt>
                <c:pt idx="42">
                  <c:v>9月</c:v>
                </c:pt>
                <c:pt idx="43">
                  <c:v>10月</c:v>
                </c:pt>
              </c:strCache>
            </c:strRef>
          </c:cat>
          <c:val>
            <c:numRef>
              <c:f>Sheet1!$J$3:$J$46</c:f>
              <c:numCache>
                <c:formatCode>#,##0</c:formatCode>
                <c:ptCount val="44"/>
                <c:pt idx="0">
                  <c:v>12100</c:v>
                </c:pt>
                <c:pt idx="1">
                  <c:v>34700</c:v>
                </c:pt>
                <c:pt idx="2">
                  <c:v>46000</c:v>
                </c:pt>
                <c:pt idx="3">
                  <c:v>42200</c:v>
                </c:pt>
                <c:pt idx="4">
                  <c:v>46400</c:v>
                </c:pt>
                <c:pt idx="5">
                  <c:v>48200</c:v>
                </c:pt>
                <c:pt idx="6">
                  <c:v>36400</c:v>
                </c:pt>
                <c:pt idx="7">
                  <c:v>25500</c:v>
                </c:pt>
                <c:pt idx="8">
                  <c:v>19900</c:v>
                </c:pt>
                <c:pt idx="9">
                  <c:v>9100</c:v>
                </c:pt>
                <c:pt idx="10">
                  <c:v>5600</c:v>
                </c:pt>
                <c:pt idx="11">
                  <c:v>7900</c:v>
                </c:pt>
                <c:pt idx="12">
                  <c:v>13500</c:v>
                </c:pt>
                <c:pt idx="13">
                  <c:v>10400</c:v>
                </c:pt>
                <c:pt idx="14">
                  <c:v>11900</c:v>
                </c:pt>
                <c:pt idx="15">
                  <c:v>13700</c:v>
                </c:pt>
                <c:pt idx="16">
                  <c:v>10500</c:v>
                </c:pt>
                <c:pt idx="17">
                  <c:v>15900</c:v>
                </c:pt>
                <c:pt idx="18">
                  <c:v>12900</c:v>
                </c:pt>
                <c:pt idx="19">
                  <c:v>8200</c:v>
                </c:pt>
                <c:pt idx="20">
                  <c:v>6900</c:v>
                </c:pt>
                <c:pt idx="21">
                  <c:v>4300</c:v>
                </c:pt>
                <c:pt idx="22">
                  <c:v>1700</c:v>
                </c:pt>
                <c:pt idx="23">
                  <c:v>2800</c:v>
                </c:pt>
                <c:pt idx="24">
                  <c:v>4700</c:v>
                </c:pt>
                <c:pt idx="25">
                  <c:v>3000</c:v>
                </c:pt>
                <c:pt idx="26">
                  <c:v>3700</c:v>
                </c:pt>
                <c:pt idx="27">
                  <c:v>3700</c:v>
                </c:pt>
                <c:pt idx="28">
                  <c:v>3800</c:v>
                </c:pt>
                <c:pt idx="29">
                  <c:v>5100</c:v>
                </c:pt>
                <c:pt idx="30">
                  <c:v>5000</c:v>
                </c:pt>
                <c:pt idx="31">
                  <c:v>3800</c:v>
                </c:pt>
                <c:pt idx="32">
                  <c:v>2800</c:v>
                </c:pt>
                <c:pt idx="33">
                  <c:v>2100</c:v>
                </c:pt>
                <c:pt idx="34">
                  <c:v>1100</c:v>
                </c:pt>
                <c:pt idx="35">
                  <c:v>1500</c:v>
                </c:pt>
                <c:pt idx="36">
                  <c:v>3000</c:v>
                </c:pt>
                <c:pt idx="37">
                  <c:v>1900</c:v>
                </c:pt>
                <c:pt idx="38">
                  <c:v>3000</c:v>
                </c:pt>
                <c:pt idx="39">
                  <c:v>2900</c:v>
                </c:pt>
                <c:pt idx="40">
                  <c:v>3000</c:v>
                </c:pt>
                <c:pt idx="41">
                  <c:v>3300</c:v>
                </c:pt>
                <c:pt idx="42">
                  <c:v>3300</c:v>
                </c:pt>
                <c:pt idx="43">
                  <c:v>2700</c:v>
                </c:pt>
              </c:numCache>
            </c:numRef>
          </c:val>
        </c:ser>
        <c:ser>
          <c:idx val="1"/>
          <c:order val="1"/>
          <c:tx>
            <c:strRef>
              <c:f>Sheet1!$K$2</c:f>
              <c:strCache>
                <c:ptCount val="1"/>
                <c:pt idx="0">
                  <c:v>宮城県</c:v>
                </c:pt>
              </c:strCache>
            </c:strRef>
          </c:tx>
          <c:spPr>
            <a:solidFill>
              <a:schemeClr val="accent2"/>
            </a:solidFill>
            <a:ln>
              <a:noFill/>
            </a:ln>
            <a:effectLst/>
          </c:spPr>
          <c:invertIfNegative val="0"/>
          <c:cat>
            <c:strRef>
              <c:f>Sheet1!$H$3:$H$46</c:f>
              <c:strCache>
                <c:ptCount val="44"/>
                <c:pt idx="0">
                  <c:v>2011年3月</c:v>
                </c:pt>
                <c:pt idx="1">
                  <c:v>4月</c:v>
                </c:pt>
                <c:pt idx="2">
                  <c:v>5月</c:v>
                </c:pt>
                <c:pt idx="3">
                  <c:v>6月</c:v>
                </c:pt>
                <c:pt idx="4">
                  <c:v>7月</c:v>
                </c:pt>
                <c:pt idx="5">
                  <c:v>8月</c:v>
                </c:pt>
                <c:pt idx="6">
                  <c:v>9月</c:v>
                </c:pt>
                <c:pt idx="7">
                  <c:v>10月</c:v>
                </c:pt>
                <c:pt idx="8">
                  <c:v>11月</c:v>
                </c:pt>
                <c:pt idx="9">
                  <c:v>12月</c:v>
                </c:pt>
                <c:pt idx="10">
                  <c:v>2012年1月</c:v>
                </c:pt>
                <c:pt idx="11">
                  <c:v>2月</c:v>
                </c:pt>
                <c:pt idx="12">
                  <c:v>3月</c:v>
                </c:pt>
                <c:pt idx="13">
                  <c:v>4月</c:v>
                </c:pt>
                <c:pt idx="14">
                  <c:v>5月</c:v>
                </c:pt>
                <c:pt idx="15">
                  <c:v>6月</c:v>
                </c:pt>
                <c:pt idx="16">
                  <c:v>7月</c:v>
                </c:pt>
                <c:pt idx="17">
                  <c:v>8月</c:v>
                </c:pt>
                <c:pt idx="18">
                  <c:v>9月</c:v>
                </c:pt>
                <c:pt idx="19">
                  <c:v>10月</c:v>
                </c:pt>
                <c:pt idx="20">
                  <c:v>11月</c:v>
                </c:pt>
                <c:pt idx="21">
                  <c:v>12月</c:v>
                </c:pt>
                <c:pt idx="22">
                  <c:v>2013年1月</c:v>
                </c:pt>
                <c:pt idx="23">
                  <c:v>2月</c:v>
                </c:pt>
                <c:pt idx="24">
                  <c:v>3月</c:v>
                </c:pt>
                <c:pt idx="25">
                  <c:v>4月</c:v>
                </c:pt>
                <c:pt idx="26">
                  <c:v>5月</c:v>
                </c:pt>
                <c:pt idx="27">
                  <c:v>6月</c:v>
                </c:pt>
                <c:pt idx="28">
                  <c:v>7月</c:v>
                </c:pt>
                <c:pt idx="29">
                  <c:v>8月</c:v>
                </c:pt>
                <c:pt idx="30">
                  <c:v>9月</c:v>
                </c:pt>
                <c:pt idx="31">
                  <c:v>10月</c:v>
                </c:pt>
                <c:pt idx="32">
                  <c:v>11月</c:v>
                </c:pt>
                <c:pt idx="33">
                  <c:v>12月</c:v>
                </c:pt>
                <c:pt idx="34">
                  <c:v>2014年1月</c:v>
                </c:pt>
                <c:pt idx="35">
                  <c:v>2月</c:v>
                </c:pt>
                <c:pt idx="36">
                  <c:v>3月</c:v>
                </c:pt>
                <c:pt idx="37">
                  <c:v>4月</c:v>
                </c:pt>
                <c:pt idx="38">
                  <c:v>5月</c:v>
                </c:pt>
                <c:pt idx="39">
                  <c:v>6月</c:v>
                </c:pt>
                <c:pt idx="40">
                  <c:v>7月</c:v>
                </c:pt>
                <c:pt idx="41">
                  <c:v>8月</c:v>
                </c:pt>
                <c:pt idx="42">
                  <c:v>9月</c:v>
                </c:pt>
                <c:pt idx="43">
                  <c:v>10月</c:v>
                </c:pt>
              </c:strCache>
            </c:strRef>
          </c:cat>
          <c:val>
            <c:numRef>
              <c:f>Sheet1!$K$3:$K$46</c:f>
              <c:numCache>
                <c:formatCode>#,##0</c:formatCode>
                <c:ptCount val="44"/>
                <c:pt idx="0">
                  <c:v>31400</c:v>
                </c:pt>
                <c:pt idx="1">
                  <c:v>98500</c:v>
                </c:pt>
                <c:pt idx="2">
                  <c:v>102000</c:v>
                </c:pt>
                <c:pt idx="3">
                  <c:v>78800</c:v>
                </c:pt>
                <c:pt idx="4">
                  <c:v>68500</c:v>
                </c:pt>
                <c:pt idx="5">
                  <c:v>44100</c:v>
                </c:pt>
                <c:pt idx="6">
                  <c:v>23900</c:v>
                </c:pt>
                <c:pt idx="7">
                  <c:v>21900</c:v>
                </c:pt>
                <c:pt idx="8">
                  <c:v>16400</c:v>
                </c:pt>
                <c:pt idx="9">
                  <c:v>8500</c:v>
                </c:pt>
                <c:pt idx="10">
                  <c:v>6000</c:v>
                </c:pt>
                <c:pt idx="11">
                  <c:v>9100</c:v>
                </c:pt>
                <c:pt idx="12">
                  <c:v>16700</c:v>
                </c:pt>
                <c:pt idx="13">
                  <c:v>9900</c:v>
                </c:pt>
                <c:pt idx="14">
                  <c:v>11600</c:v>
                </c:pt>
                <c:pt idx="15">
                  <c:v>11200</c:v>
                </c:pt>
                <c:pt idx="16">
                  <c:v>10300</c:v>
                </c:pt>
                <c:pt idx="17">
                  <c:v>11700</c:v>
                </c:pt>
                <c:pt idx="18">
                  <c:v>10600</c:v>
                </c:pt>
                <c:pt idx="19">
                  <c:v>9800</c:v>
                </c:pt>
                <c:pt idx="20">
                  <c:v>7100</c:v>
                </c:pt>
                <c:pt idx="21">
                  <c:v>4700</c:v>
                </c:pt>
                <c:pt idx="22">
                  <c:v>2600</c:v>
                </c:pt>
                <c:pt idx="23">
                  <c:v>2900</c:v>
                </c:pt>
                <c:pt idx="24">
                  <c:v>6700</c:v>
                </c:pt>
                <c:pt idx="25">
                  <c:v>6200</c:v>
                </c:pt>
                <c:pt idx="26">
                  <c:v>6100</c:v>
                </c:pt>
                <c:pt idx="27">
                  <c:v>5700</c:v>
                </c:pt>
                <c:pt idx="28">
                  <c:v>6100</c:v>
                </c:pt>
                <c:pt idx="29">
                  <c:v>5300</c:v>
                </c:pt>
                <c:pt idx="30">
                  <c:v>6000</c:v>
                </c:pt>
                <c:pt idx="31">
                  <c:v>4700</c:v>
                </c:pt>
                <c:pt idx="32">
                  <c:v>4800</c:v>
                </c:pt>
                <c:pt idx="33">
                  <c:v>3100</c:v>
                </c:pt>
                <c:pt idx="34">
                  <c:v>1800</c:v>
                </c:pt>
                <c:pt idx="35">
                  <c:v>2400</c:v>
                </c:pt>
                <c:pt idx="36">
                  <c:v>3400</c:v>
                </c:pt>
                <c:pt idx="37">
                  <c:v>3800</c:v>
                </c:pt>
                <c:pt idx="38">
                  <c:v>3300</c:v>
                </c:pt>
                <c:pt idx="39">
                  <c:v>3500</c:v>
                </c:pt>
                <c:pt idx="40">
                  <c:v>3800</c:v>
                </c:pt>
                <c:pt idx="41">
                  <c:v>4500</c:v>
                </c:pt>
                <c:pt idx="42">
                  <c:v>3300</c:v>
                </c:pt>
                <c:pt idx="43">
                  <c:v>3000</c:v>
                </c:pt>
              </c:numCache>
            </c:numRef>
          </c:val>
        </c:ser>
        <c:ser>
          <c:idx val="2"/>
          <c:order val="2"/>
          <c:tx>
            <c:strRef>
              <c:f>Sheet1!$L$2</c:f>
              <c:strCache>
                <c:ptCount val="1"/>
                <c:pt idx="0">
                  <c:v>福島県</c:v>
                </c:pt>
              </c:strCache>
            </c:strRef>
          </c:tx>
          <c:spPr>
            <a:solidFill>
              <a:schemeClr val="accent3"/>
            </a:solidFill>
            <a:ln>
              <a:noFill/>
            </a:ln>
            <a:effectLst/>
          </c:spPr>
          <c:invertIfNegative val="0"/>
          <c:cat>
            <c:strRef>
              <c:f>Sheet1!$H$3:$H$46</c:f>
              <c:strCache>
                <c:ptCount val="44"/>
                <c:pt idx="0">
                  <c:v>2011年3月</c:v>
                </c:pt>
                <c:pt idx="1">
                  <c:v>4月</c:v>
                </c:pt>
                <c:pt idx="2">
                  <c:v>5月</c:v>
                </c:pt>
                <c:pt idx="3">
                  <c:v>6月</c:v>
                </c:pt>
                <c:pt idx="4">
                  <c:v>7月</c:v>
                </c:pt>
                <c:pt idx="5">
                  <c:v>8月</c:v>
                </c:pt>
                <c:pt idx="6">
                  <c:v>9月</c:v>
                </c:pt>
                <c:pt idx="7">
                  <c:v>10月</c:v>
                </c:pt>
                <c:pt idx="8">
                  <c:v>11月</c:v>
                </c:pt>
                <c:pt idx="9">
                  <c:v>12月</c:v>
                </c:pt>
                <c:pt idx="10">
                  <c:v>2012年1月</c:v>
                </c:pt>
                <c:pt idx="11">
                  <c:v>2月</c:v>
                </c:pt>
                <c:pt idx="12">
                  <c:v>3月</c:v>
                </c:pt>
                <c:pt idx="13">
                  <c:v>4月</c:v>
                </c:pt>
                <c:pt idx="14">
                  <c:v>5月</c:v>
                </c:pt>
                <c:pt idx="15">
                  <c:v>6月</c:v>
                </c:pt>
                <c:pt idx="16">
                  <c:v>7月</c:v>
                </c:pt>
                <c:pt idx="17">
                  <c:v>8月</c:v>
                </c:pt>
                <c:pt idx="18">
                  <c:v>9月</c:v>
                </c:pt>
                <c:pt idx="19">
                  <c:v>10月</c:v>
                </c:pt>
                <c:pt idx="20">
                  <c:v>11月</c:v>
                </c:pt>
                <c:pt idx="21">
                  <c:v>12月</c:v>
                </c:pt>
                <c:pt idx="22">
                  <c:v>2013年1月</c:v>
                </c:pt>
                <c:pt idx="23">
                  <c:v>2月</c:v>
                </c:pt>
                <c:pt idx="24">
                  <c:v>3月</c:v>
                </c:pt>
                <c:pt idx="25">
                  <c:v>4月</c:v>
                </c:pt>
                <c:pt idx="26">
                  <c:v>5月</c:v>
                </c:pt>
                <c:pt idx="27">
                  <c:v>6月</c:v>
                </c:pt>
                <c:pt idx="28">
                  <c:v>7月</c:v>
                </c:pt>
                <c:pt idx="29">
                  <c:v>8月</c:v>
                </c:pt>
                <c:pt idx="30">
                  <c:v>9月</c:v>
                </c:pt>
                <c:pt idx="31">
                  <c:v>10月</c:v>
                </c:pt>
                <c:pt idx="32">
                  <c:v>11月</c:v>
                </c:pt>
                <c:pt idx="33">
                  <c:v>12月</c:v>
                </c:pt>
                <c:pt idx="34">
                  <c:v>2014年1月</c:v>
                </c:pt>
                <c:pt idx="35">
                  <c:v>2月</c:v>
                </c:pt>
                <c:pt idx="36">
                  <c:v>3月</c:v>
                </c:pt>
                <c:pt idx="37">
                  <c:v>4月</c:v>
                </c:pt>
                <c:pt idx="38">
                  <c:v>5月</c:v>
                </c:pt>
                <c:pt idx="39">
                  <c:v>6月</c:v>
                </c:pt>
                <c:pt idx="40">
                  <c:v>7月</c:v>
                </c:pt>
                <c:pt idx="41">
                  <c:v>8月</c:v>
                </c:pt>
                <c:pt idx="42">
                  <c:v>9月</c:v>
                </c:pt>
                <c:pt idx="43">
                  <c:v>10月</c:v>
                </c:pt>
              </c:strCache>
            </c:strRef>
          </c:cat>
          <c:val>
            <c:numRef>
              <c:f>Sheet1!$L$3:$L$46</c:f>
              <c:numCache>
                <c:formatCode>#,##0</c:formatCode>
                <c:ptCount val="44"/>
                <c:pt idx="0">
                  <c:v>20400</c:v>
                </c:pt>
                <c:pt idx="1">
                  <c:v>29000</c:v>
                </c:pt>
                <c:pt idx="2">
                  <c:v>34400</c:v>
                </c:pt>
                <c:pt idx="3">
                  <c:v>22500</c:v>
                </c:pt>
                <c:pt idx="4">
                  <c:v>16800</c:v>
                </c:pt>
                <c:pt idx="5">
                  <c:v>9200</c:v>
                </c:pt>
                <c:pt idx="6">
                  <c:v>3400</c:v>
                </c:pt>
                <c:pt idx="7">
                  <c:v>4000</c:v>
                </c:pt>
                <c:pt idx="8">
                  <c:v>2300</c:v>
                </c:pt>
                <c:pt idx="9">
                  <c:v>1900</c:v>
                </c:pt>
                <c:pt idx="10">
                  <c:v>1200</c:v>
                </c:pt>
                <c:pt idx="11">
                  <c:v>1300</c:v>
                </c:pt>
                <c:pt idx="12">
                  <c:v>1900</c:v>
                </c:pt>
                <c:pt idx="13">
                  <c:v>1300</c:v>
                </c:pt>
                <c:pt idx="14">
                  <c:v>1700</c:v>
                </c:pt>
                <c:pt idx="15">
                  <c:v>1700</c:v>
                </c:pt>
                <c:pt idx="16">
                  <c:v>1500</c:v>
                </c:pt>
                <c:pt idx="17">
                  <c:v>2100</c:v>
                </c:pt>
                <c:pt idx="18">
                  <c:v>1700</c:v>
                </c:pt>
                <c:pt idx="19">
                  <c:v>1000</c:v>
                </c:pt>
                <c:pt idx="20">
                  <c:v>1300</c:v>
                </c:pt>
                <c:pt idx="21">
                  <c:v>700</c:v>
                </c:pt>
                <c:pt idx="22">
                  <c:v>400</c:v>
                </c:pt>
                <c:pt idx="23">
                  <c:v>700</c:v>
                </c:pt>
                <c:pt idx="24">
                  <c:v>1200</c:v>
                </c:pt>
                <c:pt idx="25">
                  <c:v>600</c:v>
                </c:pt>
                <c:pt idx="26">
                  <c:v>1400</c:v>
                </c:pt>
                <c:pt idx="27">
                  <c:v>2000</c:v>
                </c:pt>
                <c:pt idx="28">
                  <c:v>1700</c:v>
                </c:pt>
                <c:pt idx="29">
                  <c:v>1800</c:v>
                </c:pt>
                <c:pt idx="30">
                  <c:v>1800</c:v>
                </c:pt>
                <c:pt idx="31">
                  <c:v>1600</c:v>
                </c:pt>
                <c:pt idx="32">
                  <c:v>1800</c:v>
                </c:pt>
                <c:pt idx="33">
                  <c:v>1100</c:v>
                </c:pt>
                <c:pt idx="34">
                  <c:v>900</c:v>
                </c:pt>
                <c:pt idx="35">
                  <c:v>700</c:v>
                </c:pt>
                <c:pt idx="36">
                  <c:v>1500</c:v>
                </c:pt>
                <c:pt idx="37">
                  <c:v>900</c:v>
                </c:pt>
                <c:pt idx="38">
                  <c:v>1500</c:v>
                </c:pt>
                <c:pt idx="39">
                  <c:v>1400</c:v>
                </c:pt>
                <c:pt idx="40">
                  <c:v>1700</c:v>
                </c:pt>
                <c:pt idx="41">
                  <c:v>1900</c:v>
                </c:pt>
                <c:pt idx="42">
                  <c:v>1500</c:v>
                </c:pt>
                <c:pt idx="43">
                  <c:v>1300</c:v>
                </c:pt>
              </c:numCache>
            </c:numRef>
          </c:val>
        </c:ser>
        <c:dLbls>
          <c:showLegendKey val="0"/>
          <c:showVal val="0"/>
          <c:showCatName val="0"/>
          <c:showSerName val="0"/>
          <c:showPercent val="0"/>
          <c:showBubbleSize val="0"/>
        </c:dLbls>
        <c:gapWidth val="55"/>
        <c:overlap val="100"/>
        <c:axId val="215489232"/>
        <c:axId val="215489624"/>
      </c:barChart>
      <c:catAx>
        <c:axId val="21548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215489624"/>
        <c:crosses val="autoZero"/>
        <c:auto val="1"/>
        <c:lblAlgn val="ctr"/>
        <c:lblOffset val="100"/>
        <c:noMultiLvlLbl val="0"/>
      </c:catAx>
      <c:valAx>
        <c:axId val="215489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2154892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1050"/>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5300"/>
          </a:xfrm>
          <a:prstGeom prst="rect">
            <a:avLst/>
          </a:prstGeom>
        </p:spPr>
        <p:txBody>
          <a:bodyPr vert="horz" lIns="91440" tIns="45720" rIns="91440" bIns="45720" rtlCol="0"/>
          <a:lstStyle>
            <a:lvl1pPr algn="r">
              <a:defRPr sz="1200"/>
            </a:lvl1pPr>
          </a:lstStyle>
          <a:p>
            <a:fld id="{137D9FE7-B46D-4352-BD5A-9219D4EB1BB9}" type="datetimeFigureOut">
              <a:rPr kumimoji="1" lang="ja-JP" altLang="en-US" smtClean="0"/>
              <a:t>2016/3/11</a:t>
            </a:fld>
            <a:endParaRPr kumimoji="1" lang="ja-JP" altLang="en-US"/>
          </a:p>
        </p:txBody>
      </p:sp>
      <p:sp>
        <p:nvSpPr>
          <p:cNvPr id="4" name="フッター プレースホルダー 3"/>
          <p:cNvSpPr>
            <a:spLocks noGrp="1"/>
          </p:cNvSpPr>
          <p:nvPr>
            <p:ph type="ftr" sz="quarter" idx="2"/>
          </p:nvPr>
        </p:nvSpPr>
        <p:spPr>
          <a:xfrm>
            <a:off x="1" y="9371014"/>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40" tIns="45720" rIns="91440" bIns="45720" rtlCol="0" anchor="b"/>
          <a:lstStyle>
            <a:lvl1pPr algn="r">
              <a:defRPr sz="1200"/>
            </a:lvl1pPr>
          </a:lstStyle>
          <a:p>
            <a:fld id="{98EEB37A-4A06-4259-92A2-6EBF3117CF74}" type="slidenum">
              <a:rPr kumimoji="1" lang="ja-JP" altLang="en-US" smtClean="0"/>
              <a:t>‹#›</a:t>
            </a:fld>
            <a:endParaRPr kumimoji="1" lang="ja-JP" altLang="en-US"/>
          </a:p>
        </p:txBody>
      </p:sp>
    </p:spTree>
    <p:extLst>
      <p:ext uri="{BB962C8B-B14F-4D97-AF65-F5344CB8AC3E}">
        <p14:creationId xmlns:p14="http://schemas.microsoft.com/office/powerpoint/2010/main" val="3338888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3315"/>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3315"/>
          </a:xfrm>
          <a:prstGeom prst="rect">
            <a:avLst/>
          </a:prstGeom>
        </p:spPr>
        <p:txBody>
          <a:bodyPr vert="horz" lIns="90644" tIns="45322" rIns="90644" bIns="45322" rtlCol="0"/>
          <a:lstStyle>
            <a:lvl1pPr algn="r">
              <a:defRPr sz="1200"/>
            </a:lvl1pPr>
          </a:lstStyle>
          <a:p>
            <a:fld id="{63064D1F-F8DE-4327-801D-953921306488}" type="datetimeFigureOut">
              <a:rPr kumimoji="1" lang="ja-JP" altLang="en-US" smtClean="0"/>
              <a:t>2016/3/11</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500"/>
            <a:ext cx="5388610" cy="443984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1" cy="493315"/>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5"/>
            <a:ext cx="2918831" cy="493315"/>
          </a:xfrm>
          <a:prstGeom prst="rect">
            <a:avLst/>
          </a:prstGeom>
        </p:spPr>
        <p:txBody>
          <a:bodyPr vert="horz" lIns="90644" tIns="45322" rIns="90644" bIns="45322" rtlCol="0" anchor="b"/>
          <a:lstStyle>
            <a:lvl1pPr algn="r">
              <a:defRPr sz="1200"/>
            </a:lvl1pPr>
          </a:lstStyle>
          <a:p>
            <a:fld id="{1DE29177-B6A2-4A54-AABA-4E8B3D7911D4}" type="slidenum">
              <a:rPr kumimoji="1" lang="ja-JP" altLang="en-US" smtClean="0"/>
              <a:t>‹#›</a:t>
            </a:fld>
            <a:endParaRPr kumimoji="1" lang="ja-JP" altLang="en-US"/>
          </a:p>
        </p:txBody>
      </p:sp>
    </p:spTree>
    <p:extLst>
      <p:ext uri="{BB962C8B-B14F-4D97-AF65-F5344CB8AC3E}">
        <p14:creationId xmlns:p14="http://schemas.microsoft.com/office/powerpoint/2010/main" val="4224912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xfrm>
            <a:off x="-1311275" y="1085850"/>
            <a:ext cx="7219950" cy="5414963"/>
          </a:xfrm>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ea typeface="ＭＳ Ｐ明朝" charset="-128"/>
              </a:rPr>
              <a:t>これは、</a:t>
            </a:r>
            <a:r>
              <a:rPr lang="en-US" altLang="ja-JP" dirty="0" smtClean="0">
                <a:ea typeface="ＭＳ Ｐ明朝" charset="-128"/>
              </a:rPr>
              <a:t>JPF</a:t>
            </a:r>
            <a:r>
              <a:rPr lang="ja-JP" altLang="en-US" dirty="0" smtClean="0">
                <a:ea typeface="ＭＳ Ｐ明朝" charset="-128"/>
              </a:rPr>
              <a:t>へ寄せられた寄付金を基に</a:t>
            </a:r>
            <a:r>
              <a:rPr lang="en-US" altLang="ja-JP" dirty="0" smtClean="0">
                <a:ea typeface="ＭＳ Ｐ明朝" charset="-128"/>
              </a:rPr>
              <a:t>NGO</a:t>
            </a:r>
            <a:r>
              <a:rPr lang="ja-JP" altLang="en-US" dirty="0" smtClean="0">
                <a:ea typeface="ＭＳ Ｐ明朝" charset="-128"/>
              </a:rPr>
              <a:t>へ助成したものになりますが、中央共同募金会さんはじめ、助成財団からの資金提供をうけて、当初の活動ができた団体も多くあるかと思います。</a:t>
            </a:r>
            <a:endParaRPr lang="en-US" altLang="ja-JP" dirty="0" smtClean="0">
              <a:ea typeface="ＭＳ Ｐ明朝" charset="-128"/>
            </a:endParaRPr>
          </a:p>
          <a:p>
            <a:r>
              <a:rPr lang="ja-JP" altLang="en-US" dirty="0" smtClean="0">
                <a:ea typeface="ＭＳ Ｐ明朝" charset="-128"/>
              </a:rPr>
              <a:t>（</a:t>
            </a:r>
            <a:r>
              <a:rPr lang="en-US" altLang="ja-JP" dirty="0" smtClean="0">
                <a:ea typeface="ＭＳ Ｐ明朝" charset="-128"/>
              </a:rPr>
              <a:t>PSC</a:t>
            </a:r>
            <a:r>
              <a:rPr lang="ja-JP" altLang="en-US" dirty="0" smtClean="0">
                <a:ea typeface="ＭＳ Ｐ明朝" charset="-128"/>
              </a:rPr>
              <a:t>の調査によれば、）・・・</a:t>
            </a:r>
          </a:p>
        </p:txBody>
      </p:sp>
      <p:sp>
        <p:nvSpPr>
          <p:cNvPr id="2662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800" b="1">
                <a:solidFill>
                  <a:srgbClr val="FF3300"/>
                </a:solidFill>
                <a:latin typeface="Arial" charset="0"/>
                <a:ea typeface="MS UI Gothic" pitchFamily="50" charset="-128"/>
              </a:defRPr>
            </a:lvl1pPr>
            <a:lvl2pPr marL="736486" indent="-283264" eaLnBrk="0" hangingPunct="0">
              <a:defRPr kumimoji="1" sz="800" b="1">
                <a:solidFill>
                  <a:srgbClr val="FF3300"/>
                </a:solidFill>
                <a:latin typeface="Arial" charset="0"/>
                <a:ea typeface="MS UI Gothic" pitchFamily="50" charset="-128"/>
              </a:defRPr>
            </a:lvl2pPr>
            <a:lvl3pPr marL="1133056" indent="-226611" eaLnBrk="0" hangingPunct="0">
              <a:defRPr kumimoji="1" sz="800" b="1">
                <a:solidFill>
                  <a:srgbClr val="FF3300"/>
                </a:solidFill>
                <a:latin typeface="Arial" charset="0"/>
                <a:ea typeface="MS UI Gothic" pitchFamily="50" charset="-128"/>
              </a:defRPr>
            </a:lvl3pPr>
            <a:lvl4pPr marL="1586278" indent="-226611" eaLnBrk="0" hangingPunct="0">
              <a:defRPr kumimoji="1" sz="800" b="1">
                <a:solidFill>
                  <a:srgbClr val="FF3300"/>
                </a:solidFill>
                <a:latin typeface="Arial" charset="0"/>
                <a:ea typeface="MS UI Gothic" pitchFamily="50" charset="-128"/>
              </a:defRPr>
            </a:lvl4pPr>
            <a:lvl5pPr marL="2039501" indent="-226611" eaLnBrk="0" hangingPunct="0">
              <a:defRPr kumimoji="1" sz="800" b="1">
                <a:solidFill>
                  <a:srgbClr val="FF3300"/>
                </a:solidFill>
                <a:latin typeface="Arial" charset="0"/>
                <a:ea typeface="MS UI Gothic" pitchFamily="50" charset="-128"/>
              </a:defRPr>
            </a:lvl5pPr>
            <a:lvl6pPr marL="2492723" indent="-226611"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45945" indent="-226611"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399168" indent="-226611"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52390" indent="-226611"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hangingPunct="1"/>
            <a:fld id="{FF8AC1A6-6B0A-446F-8C0C-6E31C5F685FF}" type="slidenum">
              <a:rPr lang="en-US" altLang="ja-JP" sz="1200" b="0">
                <a:solidFill>
                  <a:prstClr val="black"/>
                </a:solidFill>
                <a:ea typeface="ＭＳ Ｐゴシック" charset="-128"/>
              </a:rPr>
              <a:pPr eaLnBrk="1" hangingPunct="1"/>
              <a:t>8</a:t>
            </a:fld>
            <a:endParaRPr lang="en-US" altLang="ja-JP" sz="1200" b="0">
              <a:solidFill>
                <a:prstClr val="black"/>
              </a:solidFill>
              <a:ea typeface="ＭＳ Ｐゴシック" charset="-128"/>
            </a:endParaRPr>
          </a:p>
        </p:txBody>
      </p:sp>
    </p:spTree>
    <p:extLst>
      <p:ext uri="{BB962C8B-B14F-4D97-AF65-F5344CB8AC3E}">
        <p14:creationId xmlns:p14="http://schemas.microsoft.com/office/powerpoint/2010/main" val="2337914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14450" y="1092200"/>
            <a:ext cx="7275513" cy="5457825"/>
          </a:xfrm>
        </p:spPr>
      </p:sp>
      <p:sp>
        <p:nvSpPr>
          <p:cNvPr id="3" name="ノート プレースホルダー 2"/>
          <p:cNvSpPr>
            <a:spLocks noGrp="1"/>
          </p:cNvSpPr>
          <p:nvPr>
            <p:ph type="body" idx="1"/>
          </p:nvPr>
        </p:nvSpPr>
        <p:spPr/>
        <p:txBody>
          <a:bodyPr/>
          <a:lstStyle/>
          <a:p>
            <a:r>
              <a:rPr kumimoji="1" lang="ja-JP" altLang="en-US" dirty="0" smtClean="0"/>
              <a:t>アニメーション</a:t>
            </a:r>
            <a:endParaRPr kumimoji="1" lang="ja-JP" altLang="en-US" dirty="0"/>
          </a:p>
        </p:txBody>
      </p:sp>
      <p:sp>
        <p:nvSpPr>
          <p:cNvPr id="4" name="スライド番号プレースホルダー 3"/>
          <p:cNvSpPr>
            <a:spLocks noGrp="1"/>
          </p:cNvSpPr>
          <p:nvPr>
            <p:ph type="sldNum" sz="quarter" idx="10"/>
          </p:nvPr>
        </p:nvSpPr>
        <p:spPr/>
        <p:txBody>
          <a:bodyPr/>
          <a:lstStyle/>
          <a:p>
            <a:fld id="{B44F8A57-78C0-4E00-A75D-3623D79D3BF4}"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4003353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75931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156629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41869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
        <p:nvSpPr>
          <p:cNvPr id="5" name="Rectangle 8"/>
          <p:cNvSpPr>
            <a:spLocks noChangeArrowheads="1"/>
          </p:cNvSpPr>
          <p:nvPr/>
        </p:nvSpPr>
        <p:spPr bwMode="auto">
          <a:xfrm>
            <a:off x="5077558" y="4450042"/>
            <a:ext cx="3380642" cy="1563687"/>
          </a:xfrm>
          <a:prstGeom prst="rect">
            <a:avLst/>
          </a:prstGeom>
          <a:noFill/>
          <a:ln w="9525">
            <a:noFill/>
            <a:miter lim="800000"/>
            <a:headEnd/>
            <a:tailEnd/>
          </a:ln>
          <a:effectLst/>
        </p:spPr>
        <p:txBody>
          <a:bodyPr/>
          <a:lstStyle/>
          <a:p>
            <a:pPr fontAlgn="base">
              <a:spcBef>
                <a:spcPct val="20000"/>
              </a:spcBef>
              <a:spcAft>
                <a:spcPct val="0"/>
              </a:spcAft>
              <a:buClr>
                <a:srgbClr val="808080"/>
              </a:buClr>
              <a:buFont typeface="Wingdings" pitchFamily="2" charset="2"/>
              <a:buNone/>
              <a:defRPr/>
            </a:pPr>
            <a:endParaRPr lang="en-US" altLang="ja-JP" sz="1662" dirty="0">
              <a:solidFill>
                <a:srgbClr val="000000"/>
              </a:solidFill>
            </a:endParaRPr>
          </a:p>
        </p:txBody>
      </p:sp>
      <p:sp>
        <p:nvSpPr>
          <p:cNvPr id="6146" name="Rectangle 2"/>
          <p:cNvSpPr>
            <a:spLocks noGrp="1" noChangeArrowheads="1"/>
          </p:cNvSpPr>
          <p:nvPr>
            <p:ph type="ctrTitle"/>
          </p:nvPr>
        </p:nvSpPr>
        <p:spPr>
          <a:xfrm>
            <a:off x="685800" y="2130704"/>
            <a:ext cx="7772400" cy="1470025"/>
          </a:xfrm>
        </p:spPr>
        <p:txBody>
          <a:bodyPr/>
          <a:lstStyle>
            <a:lvl1pPr>
              <a:defRPr/>
            </a:lvl1pPr>
          </a:lstStyle>
          <a:p>
            <a:r>
              <a:rPr lang="ja-JP" altLang="en-US"/>
              <a:t>マスタ タイトルの書式設定</a:t>
            </a:r>
          </a:p>
        </p:txBody>
      </p:sp>
      <p:sp>
        <p:nvSpPr>
          <p:cNvPr id="6158" name="Rectangle 14"/>
          <p:cNvSpPr>
            <a:spLocks noGrp="1" noChangeArrowheads="1"/>
          </p:cNvSpPr>
          <p:nvPr>
            <p:ph type="subTitle" idx="1"/>
          </p:nvPr>
        </p:nvSpPr>
        <p:spPr>
          <a:xfrm>
            <a:off x="5077558" y="3933825"/>
            <a:ext cx="3380642" cy="431800"/>
          </a:xfrm>
        </p:spPr>
        <p:txBody>
          <a:bodyPr/>
          <a:lstStyle>
            <a:lvl1pPr marL="0" indent="0">
              <a:buFont typeface="Wingdings" pitchFamily="2" charset="2"/>
              <a:buNone/>
              <a:defRPr sz="1662"/>
            </a:lvl1pPr>
          </a:lstStyle>
          <a:p>
            <a:r>
              <a:rPr lang="ja-JP" altLang="en-US" dirty="0"/>
              <a:t>マスタ サブタイトルの書式設定</a:t>
            </a:r>
          </a:p>
        </p:txBody>
      </p:sp>
    </p:spTree>
    <p:extLst>
      <p:ext uri="{BB962C8B-B14F-4D97-AF65-F5344CB8AC3E}">
        <p14:creationId xmlns:p14="http://schemas.microsoft.com/office/powerpoint/2010/main" val="287808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タイトル 5"/>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4F4B2E-F829-46DE-9E4C-1008F347E9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08726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48"/>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485" indent="0" algn="ctr">
              <a:buNone/>
              <a:defRPr>
                <a:solidFill>
                  <a:schemeClr val="tx1">
                    <a:tint val="75000"/>
                  </a:schemeClr>
                </a:solidFill>
              </a:defRPr>
            </a:lvl2pPr>
            <a:lvl3pPr marL="912970" indent="0" algn="ctr">
              <a:buNone/>
              <a:defRPr>
                <a:solidFill>
                  <a:schemeClr val="tx1">
                    <a:tint val="75000"/>
                  </a:schemeClr>
                </a:solidFill>
              </a:defRPr>
            </a:lvl3pPr>
            <a:lvl4pPr marL="1369456" indent="0" algn="ctr">
              <a:buNone/>
              <a:defRPr>
                <a:solidFill>
                  <a:schemeClr val="tx1">
                    <a:tint val="75000"/>
                  </a:schemeClr>
                </a:solidFill>
              </a:defRPr>
            </a:lvl4pPr>
            <a:lvl5pPr marL="1825944" indent="0" algn="ctr">
              <a:buNone/>
              <a:defRPr>
                <a:solidFill>
                  <a:schemeClr val="tx1">
                    <a:tint val="75000"/>
                  </a:schemeClr>
                </a:solidFill>
              </a:defRPr>
            </a:lvl5pPr>
            <a:lvl6pPr marL="2282435" indent="0" algn="ctr">
              <a:buNone/>
              <a:defRPr>
                <a:solidFill>
                  <a:schemeClr val="tx1">
                    <a:tint val="75000"/>
                  </a:schemeClr>
                </a:solidFill>
              </a:defRPr>
            </a:lvl6pPr>
            <a:lvl7pPr marL="2738923" indent="0" algn="ctr">
              <a:buNone/>
              <a:defRPr>
                <a:solidFill>
                  <a:schemeClr val="tx1">
                    <a:tint val="75000"/>
                  </a:schemeClr>
                </a:solidFill>
              </a:defRPr>
            </a:lvl7pPr>
            <a:lvl8pPr marL="3195411" indent="0" algn="ctr">
              <a:buNone/>
              <a:defRPr>
                <a:solidFill>
                  <a:schemeClr val="tx1">
                    <a:tint val="75000"/>
                  </a:schemeClr>
                </a:solidFill>
              </a:defRPr>
            </a:lvl8pPr>
            <a:lvl9pPr marL="365189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147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84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23"/>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485" indent="0">
              <a:buNone/>
              <a:defRPr sz="1800">
                <a:solidFill>
                  <a:schemeClr val="tx1">
                    <a:tint val="75000"/>
                  </a:schemeClr>
                </a:solidFill>
              </a:defRPr>
            </a:lvl2pPr>
            <a:lvl3pPr marL="912970" indent="0">
              <a:buNone/>
              <a:defRPr sz="1600">
                <a:solidFill>
                  <a:schemeClr val="tx1">
                    <a:tint val="75000"/>
                  </a:schemeClr>
                </a:solidFill>
              </a:defRPr>
            </a:lvl3pPr>
            <a:lvl4pPr marL="1369456" indent="0">
              <a:buNone/>
              <a:defRPr sz="1400">
                <a:solidFill>
                  <a:schemeClr val="tx1">
                    <a:tint val="75000"/>
                  </a:schemeClr>
                </a:solidFill>
              </a:defRPr>
            </a:lvl4pPr>
            <a:lvl5pPr marL="1825944" indent="0">
              <a:buNone/>
              <a:defRPr sz="1400">
                <a:solidFill>
                  <a:schemeClr val="tx1">
                    <a:tint val="75000"/>
                  </a:schemeClr>
                </a:solidFill>
              </a:defRPr>
            </a:lvl5pPr>
            <a:lvl6pPr marL="2282435" indent="0">
              <a:buNone/>
              <a:defRPr sz="1400">
                <a:solidFill>
                  <a:schemeClr val="tx1">
                    <a:tint val="75000"/>
                  </a:schemeClr>
                </a:solidFill>
              </a:defRPr>
            </a:lvl6pPr>
            <a:lvl7pPr marL="2738923" indent="0">
              <a:buNone/>
              <a:defRPr sz="1400">
                <a:solidFill>
                  <a:schemeClr val="tx1">
                    <a:tint val="75000"/>
                  </a:schemeClr>
                </a:solidFill>
              </a:defRPr>
            </a:lvl7pPr>
            <a:lvl8pPr marL="3195411" indent="0">
              <a:buNone/>
              <a:defRPr sz="1400">
                <a:solidFill>
                  <a:schemeClr val="tx1">
                    <a:tint val="75000"/>
                  </a:schemeClr>
                </a:solidFill>
              </a:defRPr>
            </a:lvl8pPr>
            <a:lvl9pPr marL="3651899"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1068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722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485" indent="0">
              <a:buNone/>
              <a:defRPr sz="2000" b="1"/>
            </a:lvl2pPr>
            <a:lvl3pPr marL="912970" indent="0">
              <a:buNone/>
              <a:defRPr sz="1800" b="1"/>
            </a:lvl3pPr>
            <a:lvl4pPr marL="1369456" indent="0">
              <a:buNone/>
              <a:defRPr sz="1600" b="1"/>
            </a:lvl4pPr>
            <a:lvl5pPr marL="1825944" indent="0">
              <a:buNone/>
              <a:defRPr sz="1600" b="1"/>
            </a:lvl5pPr>
            <a:lvl6pPr marL="2282435" indent="0">
              <a:buNone/>
              <a:defRPr sz="1600" b="1"/>
            </a:lvl6pPr>
            <a:lvl7pPr marL="2738923" indent="0">
              <a:buNone/>
              <a:defRPr sz="1600" b="1"/>
            </a:lvl7pPr>
            <a:lvl8pPr marL="3195411" indent="0">
              <a:buNone/>
              <a:defRPr sz="1600" b="1"/>
            </a:lvl8pPr>
            <a:lvl9pPr marL="365189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41" y="1535113"/>
            <a:ext cx="4041775" cy="639762"/>
          </a:xfrm>
        </p:spPr>
        <p:txBody>
          <a:bodyPr anchor="b"/>
          <a:lstStyle>
            <a:lvl1pPr marL="0" indent="0">
              <a:buNone/>
              <a:defRPr sz="2400" b="1"/>
            </a:lvl1pPr>
            <a:lvl2pPr marL="456485" indent="0">
              <a:buNone/>
              <a:defRPr sz="2000" b="1"/>
            </a:lvl2pPr>
            <a:lvl3pPr marL="912970" indent="0">
              <a:buNone/>
              <a:defRPr sz="1800" b="1"/>
            </a:lvl3pPr>
            <a:lvl4pPr marL="1369456" indent="0">
              <a:buNone/>
              <a:defRPr sz="1600" b="1"/>
            </a:lvl4pPr>
            <a:lvl5pPr marL="1825944" indent="0">
              <a:buNone/>
              <a:defRPr sz="1600" b="1"/>
            </a:lvl5pPr>
            <a:lvl6pPr marL="2282435" indent="0">
              <a:buNone/>
              <a:defRPr sz="1600" b="1"/>
            </a:lvl6pPr>
            <a:lvl7pPr marL="2738923" indent="0">
              <a:buNone/>
              <a:defRPr sz="1600" b="1"/>
            </a:lvl7pPr>
            <a:lvl8pPr marL="3195411" indent="0">
              <a:buNone/>
              <a:defRPr sz="1600" b="1"/>
            </a:lvl8pPr>
            <a:lvl9pPr marL="365189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1953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789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3975338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880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6" y="1435102"/>
            <a:ext cx="3008313" cy="4691063"/>
          </a:xfrm>
        </p:spPr>
        <p:txBody>
          <a:bodyPr/>
          <a:lstStyle>
            <a:lvl1pPr marL="0" indent="0">
              <a:buNone/>
              <a:defRPr sz="1400"/>
            </a:lvl1pPr>
            <a:lvl2pPr marL="456485" indent="0">
              <a:buNone/>
              <a:defRPr sz="1200"/>
            </a:lvl2pPr>
            <a:lvl3pPr marL="912970" indent="0">
              <a:buNone/>
              <a:defRPr sz="1000"/>
            </a:lvl3pPr>
            <a:lvl4pPr marL="1369456" indent="0">
              <a:buNone/>
              <a:defRPr sz="900"/>
            </a:lvl4pPr>
            <a:lvl5pPr marL="1825944" indent="0">
              <a:buNone/>
              <a:defRPr sz="900"/>
            </a:lvl5pPr>
            <a:lvl6pPr marL="2282435" indent="0">
              <a:buNone/>
              <a:defRPr sz="900"/>
            </a:lvl6pPr>
            <a:lvl7pPr marL="2738923" indent="0">
              <a:buNone/>
              <a:defRPr sz="900"/>
            </a:lvl7pPr>
            <a:lvl8pPr marL="3195411" indent="0">
              <a:buNone/>
              <a:defRPr sz="900"/>
            </a:lvl8pPr>
            <a:lvl9pPr marL="365189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690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485" indent="0">
              <a:buNone/>
              <a:defRPr sz="2800"/>
            </a:lvl2pPr>
            <a:lvl3pPr marL="912970" indent="0">
              <a:buNone/>
              <a:defRPr sz="2400"/>
            </a:lvl3pPr>
            <a:lvl4pPr marL="1369456" indent="0">
              <a:buNone/>
              <a:defRPr sz="2000"/>
            </a:lvl4pPr>
            <a:lvl5pPr marL="1825944" indent="0">
              <a:buNone/>
              <a:defRPr sz="2000"/>
            </a:lvl5pPr>
            <a:lvl6pPr marL="2282435" indent="0">
              <a:buNone/>
              <a:defRPr sz="2000"/>
            </a:lvl6pPr>
            <a:lvl7pPr marL="2738923" indent="0">
              <a:buNone/>
              <a:defRPr sz="2000"/>
            </a:lvl7pPr>
            <a:lvl8pPr marL="3195411" indent="0">
              <a:buNone/>
              <a:defRPr sz="2000"/>
            </a:lvl8pPr>
            <a:lvl9pPr marL="3651899"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485" indent="0">
              <a:buNone/>
              <a:defRPr sz="1200"/>
            </a:lvl2pPr>
            <a:lvl3pPr marL="912970" indent="0">
              <a:buNone/>
              <a:defRPr sz="1000"/>
            </a:lvl3pPr>
            <a:lvl4pPr marL="1369456" indent="0">
              <a:buNone/>
              <a:defRPr sz="900"/>
            </a:lvl4pPr>
            <a:lvl5pPr marL="1825944" indent="0">
              <a:buNone/>
              <a:defRPr sz="900"/>
            </a:lvl5pPr>
            <a:lvl6pPr marL="2282435" indent="0">
              <a:buNone/>
              <a:defRPr sz="900"/>
            </a:lvl6pPr>
            <a:lvl7pPr marL="2738923" indent="0">
              <a:buNone/>
              <a:defRPr sz="900"/>
            </a:lvl7pPr>
            <a:lvl8pPr marL="3195411" indent="0">
              <a:buNone/>
              <a:defRPr sz="900"/>
            </a:lvl8pPr>
            <a:lvl9pPr marL="365189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7300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9056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3"/>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53"/>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47DBB9-6F33-4658-A5DA-5CC6C52EAA19}" type="datetimeFigureOut">
              <a:rPr lang="ja-JP" altLang="en-US" smtClean="0">
                <a:solidFill>
                  <a:prstClr val="black">
                    <a:tint val="75000"/>
                  </a:prstClr>
                </a:solidFill>
              </a:rPr>
              <a:pPr/>
              <a:t>2016/3/11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88FA782-F56E-4A7B-A209-DA51ED4AA0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3281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7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91A2EE-EF23-4741-B02A-EB7C3813CE2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642034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D98C5C8-73AB-490A-B627-F6802DD5F6F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1394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52"/>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0A222A-2B60-4BB5-B3A3-AF6959DE21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1665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FA90DB5-2DB1-4346-A78C-F2308E1784B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81573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006E667-F671-47DC-BD43-B72C186525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01222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4242270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4A97118-4B2F-41DA-823B-A6D8505EAB0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73316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9CEA819-AB43-459B-8419-DF3A7FAA376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54730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29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960554D-2661-4310-999C-61AEE60E9B6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43304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A37911-1053-42A9-963D-64501BC786F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27158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439B65-DEBD-4B28-AD99-D06B962A8BB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66291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88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881"/>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33A7EE-619F-4C29-B522-94F602CB3E6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93059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
        <p:nvSpPr>
          <p:cNvPr id="5" name="Rectangle 8"/>
          <p:cNvSpPr>
            <a:spLocks noChangeArrowheads="1"/>
          </p:cNvSpPr>
          <p:nvPr/>
        </p:nvSpPr>
        <p:spPr bwMode="auto">
          <a:xfrm>
            <a:off x="5077558" y="4450042"/>
            <a:ext cx="3380642" cy="1563687"/>
          </a:xfrm>
          <a:prstGeom prst="rect">
            <a:avLst/>
          </a:prstGeom>
          <a:noFill/>
          <a:ln w="9525">
            <a:noFill/>
            <a:miter lim="800000"/>
            <a:headEnd/>
            <a:tailEnd/>
          </a:ln>
          <a:effectLst/>
        </p:spPr>
        <p:txBody>
          <a:bodyPr/>
          <a:lstStyle/>
          <a:p>
            <a:pPr fontAlgn="base">
              <a:spcBef>
                <a:spcPct val="20000"/>
              </a:spcBef>
              <a:spcAft>
                <a:spcPct val="0"/>
              </a:spcAft>
              <a:buClr>
                <a:srgbClr val="808080"/>
              </a:buClr>
              <a:buFont typeface="Wingdings" pitchFamily="2" charset="2"/>
              <a:buNone/>
              <a:defRPr/>
            </a:pPr>
            <a:endParaRPr lang="en-US" altLang="ja-JP" sz="1662" dirty="0">
              <a:solidFill>
                <a:srgbClr val="000000"/>
              </a:solidFill>
            </a:endParaRPr>
          </a:p>
        </p:txBody>
      </p:sp>
      <p:sp>
        <p:nvSpPr>
          <p:cNvPr id="6146" name="Rectangle 2"/>
          <p:cNvSpPr>
            <a:spLocks noGrp="1" noChangeArrowheads="1"/>
          </p:cNvSpPr>
          <p:nvPr>
            <p:ph type="ctrTitle"/>
          </p:nvPr>
        </p:nvSpPr>
        <p:spPr>
          <a:xfrm>
            <a:off x="685800" y="2130704"/>
            <a:ext cx="7772400" cy="1470025"/>
          </a:xfrm>
        </p:spPr>
        <p:txBody>
          <a:bodyPr/>
          <a:lstStyle>
            <a:lvl1pPr>
              <a:defRPr/>
            </a:lvl1pPr>
          </a:lstStyle>
          <a:p>
            <a:r>
              <a:rPr lang="ja-JP" altLang="en-US"/>
              <a:t>マスタ タイトルの書式設定</a:t>
            </a:r>
          </a:p>
        </p:txBody>
      </p:sp>
      <p:sp>
        <p:nvSpPr>
          <p:cNvPr id="6158" name="Rectangle 14"/>
          <p:cNvSpPr>
            <a:spLocks noGrp="1" noChangeArrowheads="1"/>
          </p:cNvSpPr>
          <p:nvPr>
            <p:ph type="subTitle" idx="1"/>
          </p:nvPr>
        </p:nvSpPr>
        <p:spPr>
          <a:xfrm>
            <a:off x="5077558" y="3933825"/>
            <a:ext cx="3380642" cy="431800"/>
          </a:xfrm>
        </p:spPr>
        <p:txBody>
          <a:bodyPr/>
          <a:lstStyle>
            <a:lvl1pPr marL="0" indent="0">
              <a:buFont typeface="Wingdings" pitchFamily="2" charset="2"/>
              <a:buNone/>
              <a:defRPr sz="1662"/>
            </a:lvl1pPr>
          </a:lstStyle>
          <a:p>
            <a:r>
              <a:rPr lang="ja-JP" altLang="en-US" dirty="0"/>
              <a:t>マスタ サブタイトルの書式設定</a:t>
            </a:r>
          </a:p>
        </p:txBody>
      </p:sp>
    </p:spTree>
    <p:extLst>
      <p:ext uri="{BB962C8B-B14F-4D97-AF65-F5344CB8AC3E}">
        <p14:creationId xmlns:p14="http://schemas.microsoft.com/office/powerpoint/2010/main" val="3220779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タイトル 5"/>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4F4B2E-F829-46DE-9E4C-1008F347E9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36078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
        <p:nvSpPr>
          <p:cNvPr id="5" name="Rectangle 8"/>
          <p:cNvSpPr>
            <a:spLocks noChangeArrowheads="1"/>
          </p:cNvSpPr>
          <p:nvPr/>
        </p:nvSpPr>
        <p:spPr bwMode="auto">
          <a:xfrm>
            <a:off x="5077558" y="4450042"/>
            <a:ext cx="3380642" cy="1563687"/>
          </a:xfrm>
          <a:prstGeom prst="rect">
            <a:avLst/>
          </a:prstGeom>
          <a:noFill/>
          <a:ln w="9525">
            <a:noFill/>
            <a:miter lim="800000"/>
            <a:headEnd/>
            <a:tailEnd/>
          </a:ln>
          <a:effectLst/>
        </p:spPr>
        <p:txBody>
          <a:bodyPr/>
          <a:lstStyle/>
          <a:p>
            <a:pPr fontAlgn="base">
              <a:spcBef>
                <a:spcPct val="20000"/>
              </a:spcBef>
              <a:spcAft>
                <a:spcPct val="0"/>
              </a:spcAft>
              <a:buClr>
                <a:srgbClr val="808080"/>
              </a:buClr>
              <a:buFont typeface="Wingdings" pitchFamily="2" charset="2"/>
              <a:buNone/>
              <a:defRPr/>
            </a:pPr>
            <a:endParaRPr lang="en-US" altLang="ja-JP" sz="1662" dirty="0">
              <a:solidFill>
                <a:srgbClr val="000000"/>
              </a:solidFill>
            </a:endParaRPr>
          </a:p>
        </p:txBody>
      </p:sp>
      <p:sp>
        <p:nvSpPr>
          <p:cNvPr id="6146" name="Rectangle 2"/>
          <p:cNvSpPr>
            <a:spLocks noGrp="1" noChangeArrowheads="1"/>
          </p:cNvSpPr>
          <p:nvPr>
            <p:ph type="ctrTitle"/>
          </p:nvPr>
        </p:nvSpPr>
        <p:spPr>
          <a:xfrm>
            <a:off x="685800" y="2130704"/>
            <a:ext cx="7772400" cy="1470025"/>
          </a:xfrm>
        </p:spPr>
        <p:txBody>
          <a:bodyPr/>
          <a:lstStyle>
            <a:lvl1pPr>
              <a:defRPr/>
            </a:lvl1pPr>
          </a:lstStyle>
          <a:p>
            <a:r>
              <a:rPr lang="ja-JP" altLang="en-US"/>
              <a:t>マスタ タイトルの書式設定</a:t>
            </a:r>
          </a:p>
        </p:txBody>
      </p:sp>
      <p:sp>
        <p:nvSpPr>
          <p:cNvPr id="6158" name="Rectangle 14"/>
          <p:cNvSpPr>
            <a:spLocks noGrp="1" noChangeArrowheads="1"/>
          </p:cNvSpPr>
          <p:nvPr>
            <p:ph type="subTitle" idx="1"/>
          </p:nvPr>
        </p:nvSpPr>
        <p:spPr>
          <a:xfrm>
            <a:off x="5077558" y="3933825"/>
            <a:ext cx="3380642" cy="431800"/>
          </a:xfrm>
        </p:spPr>
        <p:txBody>
          <a:bodyPr/>
          <a:lstStyle>
            <a:lvl1pPr marL="0" indent="0">
              <a:buFont typeface="Wingdings" pitchFamily="2" charset="2"/>
              <a:buNone/>
              <a:defRPr sz="1662"/>
            </a:lvl1pPr>
          </a:lstStyle>
          <a:p>
            <a:r>
              <a:rPr lang="ja-JP" altLang="en-US" dirty="0"/>
              <a:t>マスタ サブタイトルの書式設定</a:t>
            </a:r>
          </a:p>
        </p:txBody>
      </p:sp>
    </p:spTree>
    <p:extLst>
      <p:ext uri="{BB962C8B-B14F-4D97-AF65-F5344CB8AC3E}">
        <p14:creationId xmlns:p14="http://schemas.microsoft.com/office/powerpoint/2010/main" val="1724309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タイトル 5"/>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4F4B2E-F829-46DE-9E4C-1008F347E9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2285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2114010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
        <p:nvSpPr>
          <p:cNvPr id="5" name="Rectangle 8"/>
          <p:cNvSpPr>
            <a:spLocks noChangeArrowheads="1"/>
          </p:cNvSpPr>
          <p:nvPr/>
        </p:nvSpPr>
        <p:spPr bwMode="auto">
          <a:xfrm>
            <a:off x="5077558" y="4450042"/>
            <a:ext cx="3380642" cy="1563687"/>
          </a:xfrm>
          <a:prstGeom prst="rect">
            <a:avLst/>
          </a:prstGeom>
          <a:noFill/>
          <a:ln w="9525">
            <a:noFill/>
            <a:miter lim="800000"/>
            <a:headEnd/>
            <a:tailEnd/>
          </a:ln>
          <a:effectLst/>
        </p:spPr>
        <p:txBody>
          <a:bodyPr/>
          <a:lstStyle/>
          <a:p>
            <a:pPr fontAlgn="base">
              <a:spcBef>
                <a:spcPct val="20000"/>
              </a:spcBef>
              <a:spcAft>
                <a:spcPct val="0"/>
              </a:spcAft>
              <a:buClr>
                <a:srgbClr val="808080"/>
              </a:buClr>
              <a:buFont typeface="Wingdings" pitchFamily="2" charset="2"/>
              <a:buNone/>
              <a:defRPr/>
            </a:pPr>
            <a:endParaRPr lang="en-US" altLang="ja-JP" sz="1662" dirty="0">
              <a:solidFill>
                <a:srgbClr val="000000"/>
              </a:solidFill>
            </a:endParaRPr>
          </a:p>
        </p:txBody>
      </p:sp>
      <p:sp>
        <p:nvSpPr>
          <p:cNvPr id="6146" name="Rectangle 2"/>
          <p:cNvSpPr>
            <a:spLocks noGrp="1" noChangeArrowheads="1"/>
          </p:cNvSpPr>
          <p:nvPr>
            <p:ph type="ctrTitle"/>
          </p:nvPr>
        </p:nvSpPr>
        <p:spPr>
          <a:xfrm>
            <a:off x="685800" y="2130704"/>
            <a:ext cx="7772400" cy="1470025"/>
          </a:xfrm>
        </p:spPr>
        <p:txBody>
          <a:bodyPr/>
          <a:lstStyle>
            <a:lvl1pPr>
              <a:defRPr/>
            </a:lvl1pPr>
          </a:lstStyle>
          <a:p>
            <a:r>
              <a:rPr lang="ja-JP" altLang="en-US"/>
              <a:t>マスタ タイトルの書式設定</a:t>
            </a:r>
          </a:p>
        </p:txBody>
      </p:sp>
      <p:sp>
        <p:nvSpPr>
          <p:cNvPr id="6158" name="Rectangle 14"/>
          <p:cNvSpPr>
            <a:spLocks noGrp="1" noChangeArrowheads="1"/>
          </p:cNvSpPr>
          <p:nvPr>
            <p:ph type="subTitle" idx="1"/>
          </p:nvPr>
        </p:nvSpPr>
        <p:spPr>
          <a:xfrm>
            <a:off x="5077558" y="3933825"/>
            <a:ext cx="3380642" cy="431800"/>
          </a:xfrm>
        </p:spPr>
        <p:txBody>
          <a:bodyPr/>
          <a:lstStyle>
            <a:lvl1pPr marL="0" indent="0">
              <a:buFont typeface="Wingdings" pitchFamily="2" charset="2"/>
              <a:buNone/>
              <a:defRPr sz="1662"/>
            </a:lvl1pPr>
          </a:lstStyle>
          <a:p>
            <a:r>
              <a:rPr lang="ja-JP" altLang="en-US" dirty="0"/>
              <a:t>マスタ サブタイトルの書式設定</a:t>
            </a:r>
          </a:p>
        </p:txBody>
      </p:sp>
    </p:spTree>
    <p:extLst>
      <p:ext uri="{BB962C8B-B14F-4D97-AF65-F5344CB8AC3E}">
        <p14:creationId xmlns:p14="http://schemas.microsoft.com/office/powerpoint/2010/main" val="20704472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タイトル 5"/>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4F4B2E-F829-46DE-9E4C-1008F347E9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689970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7"/>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
        <p:nvSpPr>
          <p:cNvPr id="5" name="Rectangle 8"/>
          <p:cNvSpPr>
            <a:spLocks noChangeArrowheads="1"/>
          </p:cNvSpPr>
          <p:nvPr/>
        </p:nvSpPr>
        <p:spPr bwMode="auto">
          <a:xfrm>
            <a:off x="5077558" y="4450042"/>
            <a:ext cx="3380642" cy="1563687"/>
          </a:xfrm>
          <a:prstGeom prst="rect">
            <a:avLst/>
          </a:prstGeom>
          <a:noFill/>
          <a:ln w="9525">
            <a:noFill/>
            <a:miter lim="800000"/>
            <a:headEnd/>
            <a:tailEnd/>
          </a:ln>
          <a:effectLst/>
        </p:spPr>
        <p:txBody>
          <a:bodyPr/>
          <a:lstStyle/>
          <a:p>
            <a:pPr fontAlgn="base">
              <a:spcBef>
                <a:spcPct val="20000"/>
              </a:spcBef>
              <a:spcAft>
                <a:spcPct val="0"/>
              </a:spcAft>
              <a:buClr>
                <a:srgbClr val="808080"/>
              </a:buClr>
              <a:buFont typeface="Wingdings" pitchFamily="2" charset="2"/>
              <a:buNone/>
              <a:defRPr/>
            </a:pPr>
            <a:endParaRPr lang="en-US" altLang="ja-JP" sz="1662" dirty="0">
              <a:solidFill>
                <a:srgbClr val="000000"/>
              </a:solidFill>
            </a:endParaRPr>
          </a:p>
        </p:txBody>
      </p:sp>
      <p:sp>
        <p:nvSpPr>
          <p:cNvPr id="6146" name="Rectangle 2"/>
          <p:cNvSpPr>
            <a:spLocks noGrp="1" noChangeArrowheads="1"/>
          </p:cNvSpPr>
          <p:nvPr>
            <p:ph type="ctrTitle"/>
          </p:nvPr>
        </p:nvSpPr>
        <p:spPr>
          <a:xfrm>
            <a:off x="685800" y="2130704"/>
            <a:ext cx="7772400" cy="1470025"/>
          </a:xfrm>
        </p:spPr>
        <p:txBody>
          <a:bodyPr/>
          <a:lstStyle>
            <a:lvl1pPr>
              <a:defRPr/>
            </a:lvl1pPr>
          </a:lstStyle>
          <a:p>
            <a:r>
              <a:rPr lang="ja-JP" altLang="en-US"/>
              <a:t>マスタ タイトルの書式設定</a:t>
            </a:r>
          </a:p>
        </p:txBody>
      </p:sp>
      <p:sp>
        <p:nvSpPr>
          <p:cNvPr id="6158" name="Rectangle 14"/>
          <p:cNvSpPr>
            <a:spLocks noGrp="1" noChangeArrowheads="1"/>
          </p:cNvSpPr>
          <p:nvPr>
            <p:ph type="subTitle" idx="1"/>
          </p:nvPr>
        </p:nvSpPr>
        <p:spPr>
          <a:xfrm>
            <a:off x="5077558" y="3933825"/>
            <a:ext cx="3380642" cy="431800"/>
          </a:xfrm>
        </p:spPr>
        <p:txBody>
          <a:bodyPr/>
          <a:lstStyle>
            <a:lvl1pPr marL="0" indent="0">
              <a:buFont typeface="Wingdings" pitchFamily="2" charset="2"/>
              <a:buNone/>
              <a:defRPr sz="1662"/>
            </a:lvl1pPr>
          </a:lstStyle>
          <a:p>
            <a:r>
              <a:rPr lang="ja-JP" altLang="en-US" dirty="0"/>
              <a:t>マスタ サブタイトルの書式設定</a:t>
            </a:r>
          </a:p>
        </p:txBody>
      </p:sp>
    </p:spTree>
    <p:extLst>
      <p:ext uri="{BB962C8B-B14F-4D97-AF65-F5344CB8AC3E}">
        <p14:creationId xmlns:p14="http://schemas.microsoft.com/office/powerpoint/2010/main" val="1403308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タイトル 5"/>
          <p:cNvSpPr>
            <a:spLocks noGrp="1"/>
          </p:cNvSpPr>
          <p:nvPr>
            <p:ph type="title"/>
          </p:nvPr>
        </p:nvSpPr>
        <p:spPr/>
        <p:txBody>
          <a:bodyPr/>
          <a:lstStyle/>
          <a:p>
            <a:r>
              <a:rPr lang="ja-JP" altLang="en-US" smtClean="0"/>
              <a:t>マスタ タイトルの書式設定</a:t>
            </a:r>
            <a:endParaRPr lang="ja-JP"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44F4B2E-F829-46DE-9E4C-1008F347E99E}"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4608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91A2EE-EF23-4741-B02A-EB7C3813CE2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61092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D98C5C8-73AB-490A-B627-F6802DD5F6F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747334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2"/>
            <a:ext cx="7772400" cy="1362075"/>
          </a:xfrm>
        </p:spPr>
        <p:txBody>
          <a:bodyPr anchor="t"/>
          <a:lstStyle>
            <a:lvl1pPr algn="l">
              <a:defRPr sz="3692"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0A222A-2B60-4BB5-B3A3-AF6959DE217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5538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FA90DB5-2DB1-4346-A78C-F2308E1784B7}"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1403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006E667-F671-47DC-BD43-B72C186525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01109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74A97118-4B2F-41DA-823B-A6D8505EAB00}"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79871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958273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9CEA819-AB43-459B-8419-DF3A7FAA3766}"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50054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1" y="27305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960554D-2661-4310-999C-61AEE60E9B6B}"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758636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A37911-1053-42A9-963D-64501BC786F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61336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1439B65-DEBD-4B28-AD99-D06B962A8BB1}"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31568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1"/>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1"/>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233A7EE-619F-4C29-B522-94F602CB3E62}"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52875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1518471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282353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2866266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8E7B8CA-45EE-4B6E-8842-3A9714889EB7}" type="datetimeFigureOut">
              <a:rPr kumimoji="1" lang="ja-JP" altLang="en-US" smtClean="0"/>
              <a:t>2016/3/11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370703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9.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7B8CA-45EE-4B6E-8842-3A9714889EB7}" type="datetimeFigureOut">
              <a:rPr kumimoji="1" lang="ja-JP" altLang="en-US" smtClean="0"/>
              <a:t>2016/3/11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AD4EE-4D5C-4EB6-904F-BC78555DD799}" type="slidenum">
              <a:rPr kumimoji="1" lang="ja-JP" altLang="en-US" smtClean="0"/>
              <a:t>‹#›</a:t>
            </a:fld>
            <a:endParaRPr kumimoji="1" lang="ja-JP" altLang="en-US"/>
          </a:p>
        </p:txBody>
      </p:sp>
    </p:spTree>
    <p:extLst>
      <p:ext uri="{BB962C8B-B14F-4D97-AF65-F5344CB8AC3E}">
        <p14:creationId xmlns:p14="http://schemas.microsoft.com/office/powerpoint/2010/main" val="131118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454"/>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28600" y="6524625"/>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8">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ea typeface="ＭＳ Ｐゴシック" pitchFamily="50" charset="-128"/>
              </a:defRPr>
            </a:lvl1pPr>
          </a:lstStyle>
          <a:p>
            <a:pPr fontAlgn="base">
              <a:spcBef>
                <a:spcPct val="0"/>
              </a:spcBef>
              <a:spcAft>
                <a:spcPct val="0"/>
              </a:spcAft>
              <a:defRPr/>
            </a:pPr>
            <a:fld id="{0BE796B3-14C7-4CA8-8129-520FD2294715}" type="slidenum">
              <a:rPr lang="en-US" altLang="ja-JP">
                <a:solidFill>
                  <a:srgbClr val="000000"/>
                </a:solidFill>
                <a:latin typeface="Arial" charset="0"/>
              </a:rPr>
              <a:pPr fontAlgn="base">
                <a:spcBef>
                  <a:spcPct val="0"/>
                </a:spcBef>
                <a:spcAft>
                  <a:spcPct val="0"/>
                </a:spcAft>
                <a:defRPr/>
              </a:pPr>
              <a:t>‹#›</a:t>
            </a:fld>
            <a:endParaRPr lang="en-US" altLang="ja-JP">
              <a:solidFill>
                <a:srgbClr val="000000"/>
              </a:solidFill>
              <a:latin typeface="Arial" charset="0"/>
            </a:endParaRPr>
          </a:p>
        </p:txBody>
      </p:sp>
      <p:sp>
        <p:nvSpPr>
          <p:cNvPr id="1032" name="Line 8"/>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Tree>
    <p:extLst>
      <p:ext uri="{BB962C8B-B14F-4D97-AF65-F5344CB8AC3E}">
        <p14:creationId xmlns:p14="http://schemas.microsoft.com/office/powerpoint/2010/main" val="1592517579"/>
      </p:ext>
    </p:extLst>
  </p:cSld>
  <p:clrMap bg1="lt1" tx1="dk1" bg2="lt2" tx2="dk2" accent1="accent1" accent2="accent2" accent3="accent3" accent4="accent4" accent5="accent5" accent6="accent6" hlink="hlink" folHlink="folHlink"/>
  <p:sldLayoutIdLst>
    <p:sldLayoutId id="2147483685" r:id="rId1"/>
    <p:sldLayoutId id="2147483686" r:id="rId2"/>
  </p:sldLayoutIdLst>
  <p:hf hdr="0" ftr="0" dt="0"/>
  <p:txStyles>
    <p:titleStyle>
      <a:lvl1pPr algn="l" rtl="0" eaLnBrk="0" fontAlgn="base" hangingPunct="0">
        <a:spcBef>
          <a:spcPct val="0"/>
        </a:spcBef>
        <a:spcAft>
          <a:spcPct val="0"/>
        </a:spcAft>
        <a:defRPr kumimoji="1" sz="2585">
          <a:solidFill>
            <a:schemeClr val="tx2"/>
          </a:solidFill>
          <a:latin typeface="+mj-lt"/>
          <a:ea typeface="+mj-ea"/>
          <a:cs typeface="+mj-cs"/>
        </a:defRPr>
      </a:lvl1pPr>
      <a:lvl2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5pPr>
      <a:lvl6pPr marL="422041"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6pPr>
      <a:lvl7pPr marL="844083"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7pPr>
      <a:lvl8pPr marL="1266124"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8pPr>
      <a:lvl9pPr marL="1688165"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9pPr>
    </p:titleStyle>
    <p:bodyStyle>
      <a:lvl1pPr marL="316531" indent="-316531" algn="l" rtl="0" eaLnBrk="0" fontAlgn="base" hangingPunct="0">
        <a:spcBef>
          <a:spcPct val="20000"/>
        </a:spcBef>
        <a:spcAft>
          <a:spcPct val="0"/>
        </a:spcAft>
        <a:buClr>
          <a:schemeClr val="bg2"/>
        </a:buClr>
        <a:buFont typeface="Wingdings" pitchFamily="2" charset="2"/>
        <a:buChar char="n"/>
        <a:defRPr kumimoji="1" sz="2215">
          <a:solidFill>
            <a:schemeClr val="tx1"/>
          </a:solidFill>
          <a:latin typeface="+mn-lt"/>
          <a:ea typeface="+mn-ea"/>
          <a:cs typeface="+mn-cs"/>
        </a:defRPr>
      </a:lvl1pPr>
      <a:lvl2pPr marL="685817" indent="-263776" algn="l" rtl="0" eaLnBrk="0" fontAlgn="base" hangingPunct="0">
        <a:spcBef>
          <a:spcPct val="20000"/>
        </a:spcBef>
        <a:spcAft>
          <a:spcPct val="0"/>
        </a:spcAft>
        <a:buClr>
          <a:schemeClr val="bg2"/>
        </a:buClr>
        <a:buFont typeface="Wingdings" pitchFamily="2" charset="2"/>
        <a:buChar char="l"/>
        <a:defRPr kumimoji="1" sz="1846">
          <a:solidFill>
            <a:schemeClr val="tx1"/>
          </a:solidFill>
          <a:latin typeface="+mn-lt"/>
          <a:ea typeface="+mn-ea"/>
        </a:defRPr>
      </a:lvl2pPr>
      <a:lvl3pPr marL="1055103" indent="-211021"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477145" indent="-211021"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1899186" indent="-211021"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321227" indent="-211021" algn="l" rtl="0" fontAlgn="base">
        <a:spcBef>
          <a:spcPct val="20000"/>
        </a:spcBef>
        <a:spcAft>
          <a:spcPct val="0"/>
        </a:spcAft>
        <a:buClr>
          <a:schemeClr val="bg2"/>
        </a:buClr>
        <a:buChar char="•"/>
        <a:defRPr kumimoji="1">
          <a:solidFill>
            <a:schemeClr val="tx1"/>
          </a:solidFill>
          <a:latin typeface="+mn-lt"/>
          <a:ea typeface="+mn-ea"/>
        </a:defRPr>
      </a:lvl6pPr>
      <a:lvl7pPr marL="2743269" indent="-211021" algn="l" rtl="0" fontAlgn="base">
        <a:spcBef>
          <a:spcPct val="20000"/>
        </a:spcBef>
        <a:spcAft>
          <a:spcPct val="0"/>
        </a:spcAft>
        <a:buClr>
          <a:schemeClr val="bg2"/>
        </a:buClr>
        <a:buChar char="•"/>
        <a:defRPr kumimoji="1">
          <a:solidFill>
            <a:schemeClr val="tx1"/>
          </a:solidFill>
          <a:latin typeface="+mn-lt"/>
          <a:ea typeface="+mn-ea"/>
        </a:defRPr>
      </a:lvl7pPr>
      <a:lvl8pPr marL="3165310" indent="-211021" algn="l" rtl="0" fontAlgn="base">
        <a:spcBef>
          <a:spcPct val="20000"/>
        </a:spcBef>
        <a:spcAft>
          <a:spcPct val="0"/>
        </a:spcAft>
        <a:buClr>
          <a:schemeClr val="bg2"/>
        </a:buClr>
        <a:buChar char="•"/>
        <a:defRPr kumimoji="1">
          <a:solidFill>
            <a:schemeClr val="tx1"/>
          </a:solidFill>
          <a:latin typeface="+mn-lt"/>
          <a:ea typeface="+mn-ea"/>
        </a:defRPr>
      </a:lvl8pPr>
      <a:lvl9pPr marL="3587351" indent="-211021" algn="l" rtl="0" fontAlgn="base">
        <a:spcBef>
          <a:spcPct val="20000"/>
        </a:spcBef>
        <a:spcAft>
          <a:spcPct val="0"/>
        </a:spcAft>
        <a:buClr>
          <a:schemeClr val="bg2"/>
        </a:buClr>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297" tIns="45655" rIns="91297" bIns="4565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297" tIns="45655" rIns="91297" bIns="4565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73"/>
            <a:ext cx="2133600" cy="365125"/>
          </a:xfrm>
          <a:prstGeom prst="rect">
            <a:avLst/>
          </a:prstGeom>
        </p:spPr>
        <p:txBody>
          <a:bodyPr vert="horz" lIns="91297" tIns="45655" rIns="91297" bIns="45655" rtlCol="0" anchor="ctr"/>
          <a:lstStyle>
            <a:lvl1pPr algn="l">
              <a:defRPr sz="1200">
                <a:solidFill>
                  <a:schemeClr val="tx1">
                    <a:tint val="75000"/>
                  </a:schemeClr>
                </a:solidFill>
              </a:defRPr>
            </a:lvl1pPr>
          </a:lstStyle>
          <a:p>
            <a:pPr defTabSz="912970"/>
            <a:fld id="{8447DBB9-6F33-4658-A5DA-5CC6C52EAA19}" type="datetimeFigureOut">
              <a:rPr lang="ja-JP" altLang="en-US" smtClean="0">
                <a:solidFill>
                  <a:prstClr val="black">
                    <a:tint val="75000"/>
                  </a:prstClr>
                </a:solidFill>
              </a:rPr>
              <a:pPr defTabSz="912970"/>
              <a:t>2016/3/11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73"/>
            <a:ext cx="2895600" cy="365125"/>
          </a:xfrm>
          <a:prstGeom prst="rect">
            <a:avLst/>
          </a:prstGeom>
        </p:spPr>
        <p:txBody>
          <a:bodyPr vert="horz" lIns="91297" tIns="45655" rIns="91297" bIns="45655" rtlCol="0" anchor="ctr"/>
          <a:lstStyle>
            <a:lvl1pPr algn="ctr">
              <a:defRPr sz="1200">
                <a:solidFill>
                  <a:schemeClr val="tx1">
                    <a:tint val="75000"/>
                  </a:schemeClr>
                </a:solidFill>
              </a:defRPr>
            </a:lvl1pPr>
          </a:lstStyle>
          <a:p>
            <a:pPr defTabSz="91297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73"/>
            <a:ext cx="2133600" cy="365125"/>
          </a:xfrm>
          <a:prstGeom prst="rect">
            <a:avLst/>
          </a:prstGeom>
        </p:spPr>
        <p:txBody>
          <a:bodyPr vert="horz" lIns="91297" tIns="45655" rIns="91297" bIns="45655" rtlCol="0" anchor="ctr"/>
          <a:lstStyle>
            <a:lvl1pPr algn="r">
              <a:defRPr sz="1200">
                <a:solidFill>
                  <a:schemeClr val="tx1">
                    <a:tint val="75000"/>
                  </a:schemeClr>
                </a:solidFill>
              </a:defRPr>
            </a:lvl1pPr>
          </a:lstStyle>
          <a:p>
            <a:pPr defTabSz="912970"/>
            <a:fld id="{C88FA782-F56E-4A7B-A209-DA51ED4AA009}" type="slidenum">
              <a:rPr lang="ja-JP" altLang="en-US" smtClean="0">
                <a:solidFill>
                  <a:prstClr val="black">
                    <a:tint val="75000"/>
                  </a:prstClr>
                </a:solidFill>
              </a:rPr>
              <a:pPr defTabSz="912970"/>
              <a:t>‹#›</a:t>
            </a:fld>
            <a:endParaRPr lang="ja-JP" altLang="en-US">
              <a:solidFill>
                <a:prstClr val="black">
                  <a:tint val="75000"/>
                </a:prstClr>
              </a:solidFill>
            </a:endParaRPr>
          </a:p>
        </p:txBody>
      </p:sp>
    </p:spTree>
    <p:extLst>
      <p:ext uri="{BB962C8B-B14F-4D97-AF65-F5344CB8AC3E}">
        <p14:creationId xmlns:p14="http://schemas.microsoft.com/office/powerpoint/2010/main" val="1420595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2970" rtl="0" eaLnBrk="1" latinLnBrk="0" hangingPunct="1">
        <a:spcBef>
          <a:spcPct val="0"/>
        </a:spcBef>
        <a:buNone/>
        <a:defRPr kumimoji="1" sz="4400" kern="1200">
          <a:solidFill>
            <a:schemeClr val="tx1"/>
          </a:solidFill>
          <a:latin typeface="+mj-lt"/>
          <a:ea typeface="+mj-ea"/>
          <a:cs typeface="+mj-cs"/>
        </a:defRPr>
      </a:lvl1pPr>
    </p:titleStyle>
    <p:bodyStyle>
      <a:lvl1pPr marL="342367" indent="-342367" algn="l" defTabSz="91297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1793" indent="-285296" algn="l" defTabSz="91297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219" indent="-228243" algn="l" defTabSz="91297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7704"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191"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0678"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7166"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3655"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0144" indent="-228243" algn="l" defTabSz="9129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970" rtl="0" eaLnBrk="1" latinLnBrk="0" hangingPunct="1">
        <a:defRPr kumimoji="1" sz="1800" kern="1200">
          <a:solidFill>
            <a:schemeClr val="tx1"/>
          </a:solidFill>
          <a:latin typeface="+mn-lt"/>
          <a:ea typeface="+mn-ea"/>
          <a:cs typeface="+mn-cs"/>
        </a:defRPr>
      </a:lvl1pPr>
      <a:lvl2pPr marL="456485" algn="l" defTabSz="912970" rtl="0" eaLnBrk="1" latinLnBrk="0" hangingPunct="1">
        <a:defRPr kumimoji="1" sz="1800" kern="1200">
          <a:solidFill>
            <a:schemeClr val="tx1"/>
          </a:solidFill>
          <a:latin typeface="+mn-lt"/>
          <a:ea typeface="+mn-ea"/>
          <a:cs typeface="+mn-cs"/>
        </a:defRPr>
      </a:lvl2pPr>
      <a:lvl3pPr marL="912970" algn="l" defTabSz="912970" rtl="0" eaLnBrk="1" latinLnBrk="0" hangingPunct="1">
        <a:defRPr kumimoji="1" sz="1800" kern="1200">
          <a:solidFill>
            <a:schemeClr val="tx1"/>
          </a:solidFill>
          <a:latin typeface="+mn-lt"/>
          <a:ea typeface="+mn-ea"/>
          <a:cs typeface="+mn-cs"/>
        </a:defRPr>
      </a:lvl3pPr>
      <a:lvl4pPr marL="1369456" algn="l" defTabSz="912970" rtl="0" eaLnBrk="1" latinLnBrk="0" hangingPunct="1">
        <a:defRPr kumimoji="1" sz="1800" kern="1200">
          <a:solidFill>
            <a:schemeClr val="tx1"/>
          </a:solidFill>
          <a:latin typeface="+mn-lt"/>
          <a:ea typeface="+mn-ea"/>
          <a:cs typeface="+mn-cs"/>
        </a:defRPr>
      </a:lvl4pPr>
      <a:lvl5pPr marL="1825944" algn="l" defTabSz="912970" rtl="0" eaLnBrk="1" latinLnBrk="0" hangingPunct="1">
        <a:defRPr kumimoji="1" sz="1800" kern="1200">
          <a:solidFill>
            <a:schemeClr val="tx1"/>
          </a:solidFill>
          <a:latin typeface="+mn-lt"/>
          <a:ea typeface="+mn-ea"/>
          <a:cs typeface="+mn-cs"/>
        </a:defRPr>
      </a:lvl5pPr>
      <a:lvl6pPr marL="2282435" algn="l" defTabSz="912970" rtl="0" eaLnBrk="1" latinLnBrk="0" hangingPunct="1">
        <a:defRPr kumimoji="1" sz="1800" kern="1200">
          <a:solidFill>
            <a:schemeClr val="tx1"/>
          </a:solidFill>
          <a:latin typeface="+mn-lt"/>
          <a:ea typeface="+mn-ea"/>
          <a:cs typeface="+mn-cs"/>
        </a:defRPr>
      </a:lvl6pPr>
      <a:lvl7pPr marL="2738923" algn="l" defTabSz="912970" rtl="0" eaLnBrk="1" latinLnBrk="0" hangingPunct="1">
        <a:defRPr kumimoji="1" sz="1800" kern="1200">
          <a:solidFill>
            <a:schemeClr val="tx1"/>
          </a:solidFill>
          <a:latin typeface="+mn-lt"/>
          <a:ea typeface="+mn-ea"/>
          <a:cs typeface="+mn-cs"/>
        </a:defRPr>
      </a:lvl7pPr>
      <a:lvl8pPr marL="3195411" algn="l" defTabSz="912970" rtl="0" eaLnBrk="1" latinLnBrk="0" hangingPunct="1">
        <a:defRPr kumimoji="1" sz="1800" kern="1200">
          <a:solidFill>
            <a:schemeClr val="tx1"/>
          </a:solidFill>
          <a:latin typeface="+mn-lt"/>
          <a:ea typeface="+mn-ea"/>
          <a:cs typeface="+mn-cs"/>
        </a:defRPr>
      </a:lvl8pPr>
      <a:lvl9pPr marL="3651899" algn="l" defTabSz="9129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b="0">
                <a:solidFill>
                  <a:schemeClr val="tx1"/>
                </a:solidFill>
                <a:ea typeface="+mn-ea"/>
              </a:defRPr>
            </a:lvl1pPr>
          </a:lstStyle>
          <a:p>
            <a:pPr fontAlgn="base">
              <a:spcBef>
                <a:spcPct val="0"/>
              </a:spcBef>
              <a:spcAft>
                <a:spcPct val="0"/>
              </a:spcAft>
              <a:defRPr/>
            </a:pPr>
            <a:endParaRPr lang="en-US" altLang="ja-JP">
              <a:solidFill>
                <a:prstClr val="black"/>
              </a:solidFill>
            </a:endParaRPr>
          </a:p>
        </p:txBody>
      </p:sp>
      <p:sp>
        <p:nvSpPr>
          <p:cNvPr id="10245" name="Rectangle 5"/>
          <p:cNvSpPr>
            <a:spLocks noGrp="1" noChangeArrowheads="1"/>
          </p:cNvSpPr>
          <p:nvPr>
            <p:ph type="ftr" sz="quarter" idx="3"/>
          </p:nvPr>
        </p:nvSpPr>
        <p:spPr bwMode="auto">
          <a:xfrm>
            <a:off x="3132138" y="6308977"/>
            <a:ext cx="2895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23" b="0">
                <a:solidFill>
                  <a:srgbClr val="003366"/>
                </a:solidFill>
                <a:ea typeface="+mn-ea"/>
              </a:defRPr>
            </a:lvl1pPr>
          </a:lstStyle>
          <a:p>
            <a:pPr algn="ctr" fontAlgn="base">
              <a:spcBef>
                <a:spcPct val="0"/>
              </a:spcBef>
              <a:spcAft>
                <a:spcPct val="0"/>
              </a:spcAft>
              <a:defRPr/>
            </a:pPr>
            <a:endParaRPr lang="en-US" altLang="ja-JP"/>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b="0">
                <a:solidFill>
                  <a:schemeClr val="tx1"/>
                </a:solidFill>
                <a:ea typeface="+mn-ea"/>
              </a:defRPr>
            </a:lvl1pPr>
          </a:lstStyle>
          <a:p>
            <a:pPr fontAlgn="base">
              <a:spcBef>
                <a:spcPct val="0"/>
              </a:spcBef>
              <a:spcAft>
                <a:spcPct val="0"/>
              </a:spcAft>
              <a:defRPr/>
            </a:pPr>
            <a:fld id="{BA2296D4-3825-4956-8AFF-E40894759774}"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
        <p:nvSpPr>
          <p:cNvPr id="1031" name="Text Box 8"/>
          <p:cNvSpPr txBox="1">
            <a:spLocks noChangeArrowheads="1"/>
          </p:cNvSpPr>
          <p:nvPr userDrawn="1"/>
        </p:nvSpPr>
        <p:spPr bwMode="auto">
          <a:xfrm>
            <a:off x="3348109" y="6524876"/>
            <a:ext cx="2447925"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algn="ctr" eaLnBrk="1" fontAlgn="base" hangingPunct="1">
              <a:spcBef>
                <a:spcPct val="50000"/>
              </a:spcBef>
              <a:spcAft>
                <a:spcPct val="0"/>
              </a:spcAft>
              <a:defRPr/>
            </a:pPr>
            <a:endParaRPr lang="ja-JP" altLang="ja-JP" sz="738" b="0" smtClean="0">
              <a:solidFill>
                <a:srgbClr val="003366"/>
              </a:solidFill>
            </a:endParaRPr>
          </a:p>
        </p:txBody>
      </p:sp>
    </p:spTree>
    <p:extLst>
      <p:ext uri="{BB962C8B-B14F-4D97-AF65-F5344CB8AC3E}">
        <p14:creationId xmlns:p14="http://schemas.microsoft.com/office/powerpoint/2010/main" val="36026055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454"/>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28600" y="6524625"/>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8">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ea typeface="ＭＳ Ｐゴシック" pitchFamily="50" charset="-128"/>
              </a:defRPr>
            </a:lvl1pPr>
          </a:lstStyle>
          <a:p>
            <a:pPr fontAlgn="base">
              <a:spcBef>
                <a:spcPct val="0"/>
              </a:spcBef>
              <a:spcAft>
                <a:spcPct val="0"/>
              </a:spcAft>
              <a:defRPr/>
            </a:pPr>
            <a:fld id="{0BE796B3-14C7-4CA8-8129-520FD2294715}" type="slidenum">
              <a:rPr lang="en-US" altLang="ja-JP">
                <a:solidFill>
                  <a:srgbClr val="000000"/>
                </a:solidFill>
                <a:latin typeface="Arial" charset="0"/>
              </a:rPr>
              <a:pPr fontAlgn="base">
                <a:spcBef>
                  <a:spcPct val="0"/>
                </a:spcBef>
                <a:spcAft>
                  <a:spcPct val="0"/>
                </a:spcAft>
                <a:defRPr/>
              </a:pPr>
              <a:t>‹#›</a:t>
            </a:fld>
            <a:endParaRPr lang="en-US" altLang="ja-JP">
              <a:solidFill>
                <a:srgbClr val="000000"/>
              </a:solidFill>
              <a:latin typeface="Arial" charset="0"/>
            </a:endParaRPr>
          </a:p>
        </p:txBody>
      </p:sp>
      <p:sp>
        <p:nvSpPr>
          <p:cNvPr id="1032" name="Line 8"/>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Tree>
    <p:extLst>
      <p:ext uri="{BB962C8B-B14F-4D97-AF65-F5344CB8AC3E}">
        <p14:creationId xmlns:p14="http://schemas.microsoft.com/office/powerpoint/2010/main" val="3497823739"/>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l" rtl="0" eaLnBrk="0" fontAlgn="base" hangingPunct="0">
        <a:spcBef>
          <a:spcPct val="0"/>
        </a:spcBef>
        <a:spcAft>
          <a:spcPct val="0"/>
        </a:spcAft>
        <a:defRPr kumimoji="1" sz="2585">
          <a:solidFill>
            <a:schemeClr val="tx2"/>
          </a:solidFill>
          <a:latin typeface="+mj-lt"/>
          <a:ea typeface="+mj-ea"/>
          <a:cs typeface="+mj-cs"/>
        </a:defRPr>
      </a:lvl1pPr>
      <a:lvl2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5pPr>
      <a:lvl6pPr marL="422041"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6pPr>
      <a:lvl7pPr marL="844083"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7pPr>
      <a:lvl8pPr marL="1266124"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8pPr>
      <a:lvl9pPr marL="1688165"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9pPr>
    </p:titleStyle>
    <p:bodyStyle>
      <a:lvl1pPr marL="316531" indent="-316531" algn="l" rtl="0" eaLnBrk="0" fontAlgn="base" hangingPunct="0">
        <a:spcBef>
          <a:spcPct val="20000"/>
        </a:spcBef>
        <a:spcAft>
          <a:spcPct val="0"/>
        </a:spcAft>
        <a:buClr>
          <a:schemeClr val="bg2"/>
        </a:buClr>
        <a:buFont typeface="Wingdings" pitchFamily="2" charset="2"/>
        <a:buChar char="n"/>
        <a:defRPr kumimoji="1" sz="2215">
          <a:solidFill>
            <a:schemeClr val="tx1"/>
          </a:solidFill>
          <a:latin typeface="+mn-lt"/>
          <a:ea typeface="+mn-ea"/>
          <a:cs typeface="+mn-cs"/>
        </a:defRPr>
      </a:lvl1pPr>
      <a:lvl2pPr marL="685817" indent="-263776" algn="l" rtl="0" eaLnBrk="0" fontAlgn="base" hangingPunct="0">
        <a:spcBef>
          <a:spcPct val="20000"/>
        </a:spcBef>
        <a:spcAft>
          <a:spcPct val="0"/>
        </a:spcAft>
        <a:buClr>
          <a:schemeClr val="bg2"/>
        </a:buClr>
        <a:buFont typeface="Wingdings" pitchFamily="2" charset="2"/>
        <a:buChar char="l"/>
        <a:defRPr kumimoji="1" sz="1846">
          <a:solidFill>
            <a:schemeClr val="tx1"/>
          </a:solidFill>
          <a:latin typeface="+mn-lt"/>
          <a:ea typeface="+mn-ea"/>
        </a:defRPr>
      </a:lvl2pPr>
      <a:lvl3pPr marL="1055103" indent="-211021"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477145" indent="-211021"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1899186" indent="-211021"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321227" indent="-211021" algn="l" rtl="0" fontAlgn="base">
        <a:spcBef>
          <a:spcPct val="20000"/>
        </a:spcBef>
        <a:spcAft>
          <a:spcPct val="0"/>
        </a:spcAft>
        <a:buClr>
          <a:schemeClr val="bg2"/>
        </a:buClr>
        <a:buChar char="•"/>
        <a:defRPr kumimoji="1">
          <a:solidFill>
            <a:schemeClr val="tx1"/>
          </a:solidFill>
          <a:latin typeface="+mn-lt"/>
          <a:ea typeface="+mn-ea"/>
        </a:defRPr>
      </a:lvl6pPr>
      <a:lvl7pPr marL="2743269" indent="-211021" algn="l" rtl="0" fontAlgn="base">
        <a:spcBef>
          <a:spcPct val="20000"/>
        </a:spcBef>
        <a:spcAft>
          <a:spcPct val="0"/>
        </a:spcAft>
        <a:buClr>
          <a:schemeClr val="bg2"/>
        </a:buClr>
        <a:buChar char="•"/>
        <a:defRPr kumimoji="1">
          <a:solidFill>
            <a:schemeClr val="tx1"/>
          </a:solidFill>
          <a:latin typeface="+mn-lt"/>
          <a:ea typeface="+mn-ea"/>
        </a:defRPr>
      </a:lvl7pPr>
      <a:lvl8pPr marL="3165310" indent="-211021" algn="l" rtl="0" fontAlgn="base">
        <a:spcBef>
          <a:spcPct val="20000"/>
        </a:spcBef>
        <a:spcAft>
          <a:spcPct val="0"/>
        </a:spcAft>
        <a:buClr>
          <a:schemeClr val="bg2"/>
        </a:buClr>
        <a:buChar char="•"/>
        <a:defRPr kumimoji="1">
          <a:solidFill>
            <a:schemeClr val="tx1"/>
          </a:solidFill>
          <a:latin typeface="+mn-lt"/>
          <a:ea typeface="+mn-ea"/>
        </a:defRPr>
      </a:lvl8pPr>
      <a:lvl9pPr marL="3587351" indent="-211021" algn="l" rtl="0" fontAlgn="base">
        <a:spcBef>
          <a:spcPct val="20000"/>
        </a:spcBef>
        <a:spcAft>
          <a:spcPct val="0"/>
        </a:spcAft>
        <a:buClr>
          <a:schemeClr val="bg2"/>
        </a:buClr>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454"/>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28600" y="6524625"/>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8">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ea typeface="ＭＳ Ｐゴシック" pitchFamily="50" charset="-128"/>
              </a:defRPr>
            </a:lvl1pPr>
          </a:lstStyle>
          <a:p>
            <a:pPr fontAlgn="base">
              <a:spcBef>
                <a:spcPct val="0"/>
              </a:spcBef>
              <a:spcAft>
                <a:spcPct val="0"/>
              </a:spcAft>
              <a:defRPr/>
            </a:pPr>
            <a:fld id="{0BE796B3-14C7-4CA8-8129-520FD2294715}" type="slidenum">
              <a:rPr lang="en-US" altLang="ja-JP">
                <a:solidFill>
                  <a:srgbClr val="000000"/>
                </a:solidFill>
                <a:latin typeface="Arial" charset="0"/>
              </a:rPr>
              <a:pPr fontAlgn="base">
                <a:spcBef>
                  <a:spcPct val="0"/>
                </a:spcBef>
                <a:spcAft>
                  <a:spcPct val="0"/>
                </a:spcAft>
                <a:defRPr/>
              </a:pPr>
              <a:t>‹#›</a:t>
            </a:fld>
            <a:endParaRPr lang="en-US" altLang="ja-JP">
              <a:solidFill>
                <a:srgbClr val="000000"/>
              </a:solidFill>
              <a:latin typeface="Arial" charset="0"/>
            </a:endParaRPr>
          </a:p>
        </p:txBody>
      </p:sp>
      <p:sp>
        <p:nvSpPr>
          <p:cNvPr id="1032" name="Line 8"/>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Tree>
    <p:extLst>
      <p:ext uri="{BB962C8B-B14F-4D97-AF65-F5344CB8AC3E}">
        <p14:creationId xmlns:p14="http://schemas.microsoft.com/office/powerpoint/2010/main" val="1028066965"/>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l" rtl="0" eaLnBrk="0" fontAlgn="base" hangingPunct="0">
        <a:spcBef>
          <a:spcPct val="0"/>
        </a:spcBef>
        <a:spcAft>
          <a:spcPct val="0"/>
        </a:spcAft>
        <a:defRPr kumimoji="1" sz="2585">
          <a:solidFill>
            <a:schemeClr val="tx2"/>
          </a:solidFill>
          <a:latin typeface="+mj-lt"/>
          <a:ea typeface="+mj-ea"/>
          <a:cs typeface="+mj-cs"/>
        </a:defRPr>
      </a:lvl1pPr>
      <a:lvl2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5pPr>
      <a:lvl6pPr marL="422041"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6pPr>
      <a:lvl7pPr marL="844083"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7pPr>
      <a:lvl8pPr marL="1266124"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8pPr>
      <a:lvl9pPr marL="1688165"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9pPr>
    </p:titleStyle>
    <p:bodyStyle>
      <a:lvl1pPr marL="316531" indent="-316531" algn="l" rtl="0" eaLnBrk="0" fontAlgn="base" hangingPunct="0">
        <a:spcBef>
          <a:spcPct val="20000"/>
        </a:spcBef>
        <a:spcAft>
          <a:spcPct val="0"/>
        </a:spcAft>
        <a:buClr>
          <a:schemeClr val="bg2"/>
        </a:buClr>
        <a:buFont typeface="Wingdings" pitchFamily="2" charset="2"/>
        <a:buChar char="n"/>
        <a:defRPr kumimoji="1" sz="2215">
          <a:solidFill>
            <a:schemeClr val="tx1"/>
          </a:solidFill>
          <a:latin typeface="+mn-lt"/>
          <a:ea typeface="+mn-ea"/>
          <a:cs typeface="+mn-cs"/>
        </a:defRPr>
      </a:lvl1pPr>
      <a:lvl2pPr marL="685817" indent="-263776" algn="l" rtl="0" eaLnBrk="0" fontAlgn="base" hangingPunct="0">
        <a:spcBef>
          <a:spcPct val="20000"/>
        </a:spcBef>
        <a:spcAft>
          <a:spcPct val="0"/>
        </a:spcAft>
        <a:buClr>
          <a:schemeClr val="bg2"/>
        </a:buClr>
        <a:buFont typeface="Wingdings" pitchFamily="2" charset="2"/>
        <a:buChar char="l"/>
        <a:defRPr kumimoji="1" sz="1846">
          <a:solidFill>
            <a:schemeClr val="tx1"/>
          </a:solidFill>
          <a:latin typeface="+mn-lt"/>
          <a:ea typeface="+mn-ea"/>
        </a:defRPr>
      </a:lvl2pPr>
      <a:lvl3pPr marL="1055103" indent="-211021"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477145" indent="-211021"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1899186" indent="-211021"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321227" indent="-211021" algn="l" rtl="0" fontAlgn="base">
        <a:spcBef>
          <a:spcPct val="20000"/>
        </a:spcBef>
        <a:spcAft>
          <a:spcPct val="0"/>
        </a:spcAft>
        <a:buClr>
          <a:schemeClr val="bg2"/>
        </a:buClr>
        <a:buChar char="•"/>
        <a:defRPr kumimoji="1">
          <a:solidFill>
            <a:schemeClr val="tx1"/>
          </a:solidFill>
          <a:latin typeface="+mn-lt"/>
          <a:ea typeface="+mn-ea"/>
        </a:defRPr>
      </a:lvl6pPr>
      <a:lvl7pPr marL="2743269" indent="-211021" algn="l" rtl="0" fontAlgn="base">
        <a:spcBef>
          <a:spcPct val="20000"/>
        </a:spcBef>
        <a:spcAft>
          <a:spcPct val="0"/>
        </a:spcAft>
        <a:buClr>
          <a:schemeClr val="bg2"/>
        </a:buClr>
        <a:buChar char="•"/>
        <a:defRPr kumimoji="1">
          <a:solidFill>
            <a:schemeClr val="tx1"/>
          </a:solidFill>
          <a:latin typeface="+mn-lt"/>
          <a:ea typeface="+mn-ea"/>
        </a:defRPr>
      </a:lvl7pPr>
      <a:lvl8pPr marL="3165310" indent="-211021" algn="l" rtl="0" fontAlgn="base">
        <a:spcBef>
          <a:spcPct val="20000"/>
        </a:spcBef>
        <a:spcAft>
          <a:spcPct val="0"/>
        </a:spcAft>
        <a:buClr>
          <a:schemeClr val="bg2"/>
        </a:buClr>
        <a:buChar char="•"/>
        <a:defRPr kumimoji="1">
          <a:solidFill>
            <a:schemeClr val="tx1"/>
          </a:solidFill>
          <a:latin typeface="+mn-lt"/>
          <a:ea typeface="+mn-ea"/>
        </a:defRPr>
      </a:lvl8pPr>
      <a:lvl9pPr marL="3587351" indent="-211021" algn="l" rtl="0" fontAlgn="base">
        <a:spcBef>
          <a:spcPct val="20000"/>
        </a:spcBef>
        <a:spcAft>
          <a:spcPct val="0"/>
        </a:spcAft>
        <a:buClr>
          <a:schemeClr val="bg2"/>
        </a:buClr>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454"/>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28600" y="6524625"/>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8">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ea typeface="ＭＳ Ｐゴシック" pitchFamily="50" charset="-128"/>
              </a:defRPr>
            </a:lvl1pPr>
          </a:lstStyle>
          <a:p>
            <a:pPr fontAlgn="base">
              <a:spcBef>
                <a:spcPct val="0"/>
              </a:spcBef>
              <a:spcAft>
                <a:spcPct val="0"/>
              </a:spcAft>
              <a:defRPr/>
            </a:pPr>
            <a:fld id="{0BE796B3-14C7-4CA8-8129-520FD2294715}" type="slidenum">
              <a:rPr lang="en-US" altLang="ja-JP">
                <a:solidFill>
                  <a:srgbClr val="000000"/>
                </a:solidFill>
                <a:latin typeface="Arial" charset="0"/>
              </a:rPr>
              <a:pPr fontAlgn="base">
                <a:spcBef>
                  <a:spcPct val="0"/>
                </a:spcBef>
                <a:spcAft>
                  <a:spcPct val="0"/>
                </a:spcAft>
                <a:defRPr/>
              </a:pPr>
              <a:t>‹#›</a:t>
            </a:fld>
            <a:endParaRPr lang="en-US" altLang="ja-JP">
              <a:solidFill>
                <a:srgbClr val="000000"/>
              </a:solidFill>
              <a:latin typeface="Arial" charset="0"/>
            </a:endParaRPr>
          </a:p>
        </p:txBody>
      </p:sp>
      <p:sp>
        <p:nvSpPr>
          <p:cNvPr id="1032" name="Line 8"/>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Tree>
    <p:extLst>
      <p:ext uri="{BB962C8B-B14F-4D97-AF65-F5344CB8AC3E}">
        <p14:creationId xmlns:p14="http://schemas.microsoft.com/office/powerpoint/2010/main" val="3310848003"/>
      </p:ext>
    </p:extLst>
  </p:cSld>
  <p:clrMap bg1="lt1" tx1="dk1" bg2="lt2" tx2="dk2" accent1="accent1" accent2="accent2" accent3="accent3" accent4="accent4" accent5="accent5" accent6="accent6" hlink="hlink" folHlink="folHlink"/>
  <p:sldLayoutIdLst>
    <p:sldLayoutId id="2147483718" r:id="rId1"/>
    <p:sldLayoutId id="2147483719" r:id="rId2"/>
  </p:sldLayoutIdLst>
  <p:hf hdr="0" ftr="0" dt="0"/>
  <p:txStyles>
    <p:titleStyle>
      <a:lvl1pPr algn="l" rtl="0" eaLnBrk="0" fontAlgn="base" hangingPunct="0">
        <a:spcBef>
          <a:spcPct val="0"/>
        </a:spcBef>
        <a:spcAft>
          <a:spcPct val="0"/>
        </a:spcAft>
        <a:defRPr kumimoji="1" sz="2585">
          <a:solidFill>
            <a:schemeClr val="tx2"/>
          </a:solidFill>
          <a:latin typeface="+mj-lt"/>
          <a:ea typeface="+mj-ea"/>
          <a:cs typeface="+mj-cs"/>
        </a:defRPr>
      </a:lvl1pPr>
      <a:lvl2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5pPr>
      <a:lvl6pPr marL="422041"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6pPr>
      <a:lvl7pPr marL="844083"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7pPr>
      <a:lvl8pPr marL="1266124"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8pPr>
      <a:lvl9pPr marL="1688165"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9pPr>
    </p:titleStyle>
    <p:bodyStyle>
      <a:lvl1pPr marL="316531" indent="-316531" algn="l" rtl="0" eaLnBrk="0" fontAlgn="base" hangingPunct="0">
        <a:spcBef>
          <a:spcPct val="20000"/>
        </a:spcBef>
        <a:spcAft>
          <a:spcPct val="0"/>
        </a:spcAft>
        <a:buClr>
          <a:schemeClr val="bg2"/>
        </a:buClr>
        <a:buFont typeface="Wingdings" pitchFamily="2" charset="2"/>
        <a:buChar char="n"/>
        <a:defRPr kumimoji="1" sz="2215">
          <a:solidFill>
            <a:schemeClr val="tx1"/>
          </a:solidFill>
          <a:latin typeface="+mn-lt"/>
          <a:ea typeface="+mn-ea"/>
          <a:cs typeface="+mn-cs"/>
        </a:defRPr>
      </a:lvl1pPr>
      <a:lvl2pPr marL="685817" indent="-263776" algn="l" rtl="0" eaLnBrk="0" fontAlgn="base" hangingPunct="0">
        <a:spcBef>
          <a:spcPct val="20000"/>
        </a:spcBef>
        <a:spcAft>
          <a:spcPct val="0"/>
        </a:spcAft>
        <a:buClr>
          <a:schemeClr val="bg2"/>
        </a:buClr>
        <a:buFont typeface="Wingdings" pitchFamily="2" charset="2"/>
        <a:buChar char="l"/>
        <a:defRPr kumimoji="1" sz="1846">
          <a:solidFill>
            <a:schemeClr val="tx1"/>
          </a:solidFill>
          <a:latin typeface="+mn-lt"/>
          <a:ea typeface="+mn-ea"/>
        </a:defRPr>
      </a:lvl2pPr>
      <a:lvl3pPr marL="1055103" indent="-211021"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477145" indent="-211021"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1899186" indent="-211021"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321227" indent="-211021" algn="l" rtl="0" fontAlgn="base">
        <a:spcBef>
          <a:spcPct val="20000"/>
        </a:spcBef>
        <a:spcAft>
          <a:spcPct val="0"/>
        </a:spcAft>
        <a:buClr>
          <a:schemeClr val="bg2"/>
        </a:buClr>
        <a:buChar char="•"/>
        <a:defRPr kumimoji="1">
          <a:solidFill>
            <a:schemeClr val="tx1"/>
          </a:solidFill>
          <a:latin typeface="+mn-lt"/>
          <a:ea typeface="+mn-ea"/>
        </a:defRPr>
      </a:lvl6pPr>
      <a:lvl7pPr marL="2743269" indent="-211021" algn="l" rtl="0" fontAlgn="base">
        <a:spcBef>
          <a:spcPct val="20000"/>
        </a:spcBef>
        <a:spcAft>
          <a:spcPct val="0"/>
        </a:spcAft>
        <a:buClr>
          <a:schemeClr val="bg2"/>
        </a:buClr>
        <a:buChar char="•"/>
        <a:defRPr kumimoji="1">
          <a:solidFill>
            <a:schemeClr val="tx1"/>
          </a:solidFill>
          <a:latin typeface="+mn-lt"/>
          <a:ea typeface="+mn-ea"/>
        </a:defRPr>
      </a:lvl7pPr>
      <a:lvl8pPr marL="3165310" indent="-211021" algn="l" rtl="0" fontAlgn="base">
        <a:spcBef>
          <a:spcPct val="20000"/>
        </a:spcBef>
        <a:spcAft>
          <a:spcPct val="0"/>
        </a:spcAft>
        <a:buClr>
          <a:schemeClr val="bg2"/>
        </a:buClr>
        <a:buChar char="•"/>
        <a:defRPr kumimoji="1">
          <a:solidFill>
            <a:schemeClr val="tx1"/>
          </a:solidFill>
          <a:latin typeface="+mn-lt"/>
          <a:ea typeface="+mn-ea"/>
        </a:defRPr>
      </a:lvl8pPr>
      <a:lvl9pPr marL="3587351" indent="-211021" algn="l" rtl="0" fontAlgn="base">
        <a:spcBef>
          <a:spcPct val="20000"/>
        </a:spcBef>
        <a:spcAft>
          <a:spcPct val="0"/>
        </a:spcAft>
        <a:buClr>
          <a:schemeClr val="bg2"/>
        </a:buClr>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5454"/>
            <a:ext cx="8229600" cy="652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9" name="Rectangle 5"/>
          <p:cNvSpPr>
            <a:spLocks noGrp="1" noChangeArrowheads="1"/>
          </p:cNvSpPr>
          <p:nvPr>
            <p:ph type="ftr" sz="quarter" idx="3"/>
          </p:nvPr>
        </p:nvSpPr>
        <p:spPr bwMode="auto">
          <a:xfrm>
            <a:off x="228600" y="6524625"/>
            <a:ext cx="43434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8">
                <a:latin typeface="+mn-lt"/>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524625"/>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8">
                <a:ea typeface="ＭＳ Ｐゴシック" pitchFamily="50" charset="-128"/>
              </a:defRPr>
            </a:lvl1pPr>
          </a:lstStyle>
          <a:p>
            <a:pPr fontAlgn="base">
              <a:spcBef>
                <a:spcPct val="0"/>
              </a:spcBef>
              <a:spcAft>
                <a:spcPct val="0"/>
              </a:spcAft>
              <a:defRPr/>
            </a:pPr>
            <a:fld id="{0BE796B3-14C7-4CA8-8129-520FD2294715}" type="slidenum">
              <a:rPr lang="en-US" altLang="ja-JP">
                <a:solidFill>
                  <a:srgbClr val="000000"/>
                </a:solidFill>
                <a:latin typeface="Arial" charset="0"/>
              </a:rPr>
              <a:pPr fontAlgn="base">
                <a:spcBef>
                  <a:spcPct val="0"/>
                </a:spcBef>
                <a:spcAft>
                  <a:spcPct val="0"/>
                </a:spcAft>
                <a:defRPr/>
              </a:pPr>
              <a:t>‹#›</a:t>
            </a:fld>
            <a:endParaRPr lang="en-US" altLang="ja-JP">
              <a:solidFill>
                <a:srgbClr val="000000"/>
              </a:solidFill>
              <a:latin typeface="Arial" charset="0"/>
            </a:endParaRPr>
          </a:p>
        </p:txBody>
      </p:sp>
      <p:sp>
        <p:nvSpPr>
          <p:cNvPr id="1032" name="Line 8"/>
          <p:cNvSpPr>
            <a:spLocks noChangeShapeType="1"/>
          </p:cNvSpPr>
          <p:nvPr/>
        </p:nvSpPr>
        <p:spPr bwMode="auto">
          <a:xfrm>
            <a:off x="250587" y="1484313"/>
            <a:ext cx="8642838" cy="0"/>
          </a:xfrm>
          <a:prstGeom prst="line">
            <a:avLst/>
          </a:prstGeom>
          <a:noFill/>
          <a:ln w="9525">
            <a:solidFill>
              <a:schemeClr val="bg2"/>
            </a:solidFill>
            <a:prstDash val="sysDot"/>
            <a:round/>
            <a:headEnd/>
            <a:tailEnd/>
          </a:ln>
          <a:effectLst/>
        </p:spPr>
        <p:txBody>
          <a:bodyPr/>
          <a:lstStyle/>
          <a:p>
            <a:pPr algn="ctr" fontAlgn="base">
              <a:spcBef>
                <a:spcPct val="0"/>
              </a:spcBef>
              <a:spcAft>
                <a:spcPct val="0"/>
              </a:spcAft>
              <a:defRPr/>
            </a:pPr>
            <a:endParaRPr lang="ja-JP" altLang="en-US" sz="1846">
              <a:solidFill>
                <a:srgbClr val="000000"/>
              </a:solidFill>
              <a:latin typeface="Arial" charset="0"/>
            </a:endParaRPr>
          </a:p>
        </p:txBody>
      </p:sp>
    </p:spTree>
    <p:extLst>
      <p:ext uri="{BB962C8B-B14F-4D97-AF65-F5344CB8AC3E}">
        <p14:creationId xmlns:p14="http://schemas.microsoft.com/office/powerpoint/2010/main" val="3659889136"/>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l" rtl="0" eaLnBrk="0" fontAlgn="base" hangingPunct="0">
        <a:spcBef>
          <a:spcPct val="0"/>
        </a:spcBef>
        <a:spcAft>
          <a:spcPct val="0"/>
        </a:spcAft>
        <a:defRPr kumimoji="1" sz="2585">
          <a:solidFill>
            <a:schemeClr val="tx2"/>
          </a:solidFill>
          <a:latin typeface="+mj-lt"/>
          <a:ea typeface="+mj-ea"/>
          <a:cs typeface="+mj-cs"/>
        </a:defRPr>
      </a:lvl1pPr>
      <a:lvl2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sz="2585">
          <a:solidFill>
            <a:schemeClr val="tx2"/>
          </a:solidFill>
          <a:latin typeface="ＭＳ Ｐゴシック" pitchFamily="50" charset="-128"/>
          <a:ea typeface="ＭＳ Ｐゴシック" pitchFamily="50" charset="-128"/>
        </a:defRPr>
      </a:lvl5pPr>
      <a:lvl6pPr marL="422041"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6pPr>
      <a:lvl7pPr marL="844083"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7pPr>
      <a:lvl8pPr marL="1266124"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8pPr>
      <a:lvl9pPr marL="1688165" algn="l" rtl="0" fontAlgn="base">
        <a:spcBef>
          <a:spcPct val="0"/>
        </a:spcBef>
        <a:spcAft>
          <a:spcPct val="0"/>
        </a:spcAft>
        <a:defRPr kumimoji="1" sz="2585">
          <a:solidFill>
            <a:schemeClr val="tx2"/>
          </a:solidFill>
          <a:latin typeface="ＭＳ Ｐゴシック" pitchFamily="50" charset="-128"/>
          <a:ea typeface="ＭＳ Ｐゴシック" pitchFamily="50" charset="-128"/>
        </a:defRPr>
      </a:lvl9pPr>
    </p:titleStyle>
    <p:bodyStyle>
      <a:lvl1pPr marL="316531" indent="-316531" algn="l" rtl="0" eaLnBrk="0" fontAlgn="base" hangingPunct="0">
        <a:spcBef>
          <a:spcPct val="20000"/>
        </a:spcBef>
        <a:spcAft>
          <a:spcPct val="0"/>
        </a:spcAft>
        <a:buClr>
          <a:schemeClr val="bg2"/>
        </a:buClr>
        <a:buFont typeface="Wingdings" pitchFamily="2" charset="2"/>
        <a:buChar char="n"/>
        <a:defRPr kumimoji="1" sz="2215">
          <a:solidFill>
            <a:schemeClr val="tx1"/>
          </a:solidFill>
          <a:latin typeface="+mn-lt"/>
          <a:ea typeface="+mn-ea"/>
          <a:cs typeface="+mn-cs"/>
        </a:defRPr>
      </a:lvl1pPr>
      <a:lvl2pPr marL="685817" indent="-263776" algn="l" rtl="0" eaLnBrk="0" fontAlgn="base" hangingPunct="0">
        <a:spcBef>
          <a:spcPct val="20000"/>
        </a:spcBef>
        <a:spcAft>
          <a:spcPct val="0"/>
        </a:spcAft>
        <a:buClr>
          <a:schemeClr val="bg2"/>
        </a:buClr>
        <a:buFont typeface="Wingdings" pitchFamily="2" charset="2"/>
        <a:buChar char="l"/>
        <a:defRPr kumimoji="1" sz="1846">
          <a:solidFill>
            <a:schemeClr val="tx1"/>
          </a:solidFill>
          <a:latin typeface="+mn-lt"/>
          <a:ea typeface="+mn-ea"/>
        </a:defRPr>
      </a:lvl2pPr>
      <a:lvl3pPr marL="1055103" indent="-211021"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477145" indent="-211021"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1899186" indent="-211021"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321227" indent="-211021" algn="l" rtl="0" fontAlgn="base">
        <a:spcBef>
          <a:spcPct val="20000"/>
        </a:spcBef>
        <a:spcAft>
          <a:spcPct val="0"/>
        </a:spcAft>
        <a:buClr>
          <a:schemeClr val="bg2"/>
        </a:buClr>
        <a:buChar char="•"/>
        <a:defRPr kumimoji="1">
          <a:solidFill>
            <a:schemeClr val="tx1"/>
          </a:solidFill>
          <a:latin typeface="+mn-lt"/>
          <a:ea typeface="+mn-ea"/>
        </a:defRPr>
      </a:lvl6pPr>
      <a:lvl7pPr marL="2743269" indent="-211021" algn="l" rtl="0" fontAlgn="base">
        <a:spcBef>
          <a:spcPct val="20000"/>
        </a:spcBef>
        <a:spcAft>
          <a:spcPct val="0"/>
        </a:spcAft>
        <a:buClr>
          <a:schemeClr val="bg2"/>
        </a:buClr>
        <a:buChar char="•"/>
        <a:defRPr kumimoji="1">
          <a:solidFill>
            <a:schemeClr val="tx1"/>
          </a:solidFill>
          <a:latin typeface="+mn-lt"/>
          <a:ea typeface="+mn-ea"/>
        </a:defRPr>
      </a:lvl7pPr>
      <a:lvl8pPr marL="3165310" indent="-211021" algn="l" rtl="0" fontAlgn="base">
        <a:spcBef>
          <a:spcPct val="20000"/>
        </a:spcBef>
        <a:spcAft>
          <a:spcPct val="0"/>
        </a:spcAft>
        <a:buClr>
          <a:schemeClr val="bg2"/>
        </a:buClr>
        <a:buChar char="•"/>
        <a:defRPr kumimoji="1">
          <a:solidFill>
            <a:schemeClr val="tx1"/>
          </a:solidFill>
          <a:latin typeface="+mn-lt"/>
          <a:ea typeface="+mn-ea"/>
        </a:defRPr>
      </a:lvl8pPr>
      <a:lvl9pPr marL="3587351" indent="-211021" algn="l" rtl="0" fontAlgn="base">
        <a:spcBef>
          <a:spcPct val="20000"/>
        </a:spcBef>
        <a:spcAft>
          <a:spcPct val="0"/>
        </a:spcAft>
        <a:buClr>
          <a:schemeClr val="bg2"/>
        </a:buClr>
        <a:buChar char="•"/>
        <a:defRPr kumimoji="1">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92" b="0">
                <a:solidFill>
                  <a:schemeClr val="tx1"/>
                </a:solidFill>
                <a:ea typeface="+mn-ea"/>
              </a:defRPr>
            </a:lvl1pPr>
          </a:lstStyle>
          <a:p>
            <a:pPr fontAlgn="base">
              <a:spcBef>
                <a:spcPct val="0"/>
              </a:spcBef>
              <a:spcAft>
                <a:spcPct val="0"/>
              </a:spcAft>
              <a:defRPr/>
            </a:pPr>
            <a:endParaRPr lang="en-US" altLang="ja-JP">
              <a:solidFill>
                <a:prstClr val="black"/>
              </a:solidFill>
            </a:endParaRPr>
          </a:p>
        </p:txBody>
      </p:sp>
      <p:sp>
        <p:nvSpPr>
          <p:cNvPr id="10245" name="Rectangle 5"/>
          <p:cNvSpPr>
            <a:spLocks noGrp="1" noChangeArrowheads="1"/>
          </p:cNvSpPr>
          <p:nvPr>
            <p:ph type="ftr" sz="quarter" idx="3"/>
          </p:nvPr>
        </p:nvSpPr>
        <p:spPr bwMode="auto">
          <a:xfrm>
            <a:off x="3132138" y="6308737"/>
            <a:ext cx="2895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23" b="0">
                <a:solidFill>
                  <a:srgbClr val="003366"/>
                </a:solidFill>
                <a:ea typeface="+mn-ea"/>
              </a:defRPr>
            </a:lvl1pPr>
          </a:lstStyle>
          <a:p>
            <a:pPr algn="ctr" fontAlgn="base">
              <a:spcBef>
                <a:spcPct val="0"/>
              </a:spcBef>
              <a:spcAft>
                <a:spcPct val="0"/>
              </a:spcAft>
              <a:defRPr/>
            </a:pPr>
            <a:endParaRPr lang="en-US" altLang="ja-JP"/>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92" b="0">
                <a:solidFill>
                  <a:schemeClr val="tx1"/>
                </a:solidFill>
                <a:ea typeface="+mn-ea"/>
              </a:defRPr>
            </a:lvl1pPr>
          </a:lstStyle>
          <a:p>
            <a:pPr fontAlgn="base">
              <a:spcBef>
                <a:spcPct val="0"/>
              </a:spcBef>
              <a:spcAft>
                <a:spcPct val="0"/>
              </a:spcAft>
              <a:defRPr/>
            </a:pPr>
            <a:fld id="{BA2296D4-3825-4956-8AFF-E40894759774}" type="slidenum">
              <a:rPr lang="en-US" altLang="ja-JP">
                <a:solidFill>
                  <a:prstClr val="black"/>
                </a:solidFill>
              </a:rPr>
              <a:pPr fontAlgn="base">
                <a:spcBef>
                  <a:spcPct val="0"/>
                </a:spcBef>
                <a:spcAft>
                  <a:spcPct val="0"/>
                </a:spcAft>
                <a:defRPr/>
              </a:pPr>
              <a:t>‹#›</a:t>
            </a:fld>
            <a:endParaRPr lang="en-US" altLang="ja-JP">
              <a:solidFill>
                <a:prstClr val="black"/>
              </a:solidFill>
            </a:endParaRPr>
          </a:p>
        </p:txBody>
      </p:sp>
      <p:sp>
        <p:nvSpPr>
          <p:cNvPr id="1031" name="Text Box 8"/>
          <p:cNvSpPr txBox="1">
            <a:spLocks noChangeArrowheads="1"/>
          </p:cNvSpPr>
          <p:nvPr userDrawn="1"/>
        </p:nvSpPr>
        <p:spPr bwMode="auto">
          <a:xfrm>
            <a:off x="3348044" y="6524636"/>
            <a:ext cx="2447925"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algn="ctr" eaLnBrk="1" fontAlgn="base" hangingPunct="1">
              <a:spcBef>
                <a:spcPct val="50000"/>
              </a:spcBef>
              <a:spcAft>
                <a:spcPct val="0"/>
              </a:spcAft>
              <a:defRPr/>
            </a:pPr>
            <a:endParaRPr lang="ja-JP" altLang="ja-JP" sz="738" b="0" smtClean="0">
              <a:solidFill>
                <a:srgbClr val="003366"/>
              </a:solidFill>
            </a:endParaRPr>
          </a:p>
        </p:txBody>
      </p:sp>
    </p:spTree>
    <p:extLst>
      <p:ext uri="{BB962C8B-B14F-4D97-AF65-F5344CB8AC3E}">
        <p14:creationId xmlns:p14="http://schemas.microsoft.com/office/powerpoint/2010/main" val="102822049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kumimoji="1" sz="4062">
          <a:solidFill>
            <a:schemeClr val="tx2"/>
          </a:solidFill>
          <a:latin typeface="+mj-lt"/>
          <a:ea typeface="+mj-ea"/>
          <a:cs typeface="+mj-cs"/>
        </a:defRPr>
      </a:lvl1pPr>
      <a:lvl2pPr algn="ctr" rtl="0" eaLnBrk="0" fontAlgn="base" hangingPunct="0">
        <a:spcBef>
          <a:spcPct val="0"/>
        </a:spcBef>
        <a:spcAft>
          <a:spcPct val="0"/>
        </a:spcAft>
        <a:defRPr kumimoji="1" sz="4062">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062">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062">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062">
          <a:solidFill>
            <a:schemeClr val="tx2"/>
          </a:solidFill>
          <a:latin typeface="Arial" charset="0"/>
          <a:ea typeface="ＭＳ Ｐゴシック" pitchFamily="50" charset="-128"/>
        </a:defRPr>
      </a:lvl5pPr>
      <a:lvl6pPr marL="422041" algn="ctr" rtl="0" fontAlgn="base">
        <a:spcBef>
          <a:spcPct val="0"/>
        </a:spcBef>
        <a:spcAft>
          <a:spcPct val="0"/>
        </a:spcAft>
        <a:defRPr kumimoji="1" sz="4062">
          <a:solidFill>
            <a:schemeClr val="tx2"/>
          </a:solidFill>
          <a:latin typeface="Arial" charset="0"/>
          <a:ea typeface="ＭＳ Ｐゴシック" pitchFamily="50" charset="-128"/>
        </a:defRPr>
      </a:lvl6pPr>
      <a:lvl7pPr marL="844083" algn="ctr" rtl="0" fontAlgn="base">
        <a:spcBef>
          <a:spcPct val="0"/>
        </a:spcBef>
        <a:spcAft>
          <a:spcPct val="0"/>
        </a:spcAft>
        <a:defRPr kumimoji="1" sz="4062">
          <a:solidFill>
            <a:schemeClr val="tx2"/>
          </a:solidFill>
          <a:latin typeface="Arial" charset="0"/>
          <a:ea typeface="ＭＳ Ｐゴシック" pitchFamily="50" charset="-128"/>
        </a:defRPr>
      </a:lvl7pPr>
      <a:lvl8pPr marL="1266124" algn="ctr" rtl="0" fontAlgn="base">
        <a:spcBef>
          <a:spcPct val="0"/>
        </a:spcBef>
        <a:spcAft>
          <a:spcPct val="0"/>
        </a:spcAft>
        <a:defRPr kumimoji="1" sz="4062">
          <a:solidFill>
            <a:schemeClr val="tx2"/>
          </a:solidFill>
          <a:latin typeface="Arial" charset="0"/>
          <a:ea typeface="ＭＳ Ｐゴシック" pitchFamily="50" charset="-128"/>
        </a:defRPr>
      </a:lvl8pPr>
      <a:lvl9pPr marL="1688165" algn="ctr" rtl="0" fontAlgn="base">
        <a:spcBef>
          <a:spcPct val="0"/>
        </a:spcBef>
        <a:spcAft>
          <a:spcPct val="0"/>
        </a:spcAft>
        <a:defRPr kumimoji="1" sz="4062">
          <a:solidFill>
            <a:schemeClr val="tx2"/>
          </a:solidFill>
          <a:latin typeface="Arial" charset="0"/>
          <a:ea typeface="ＭＳ Ｐゴシック"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472" y="2780928"/>
            <a:ext cx="8784976" cy="1946647"/>
          </a:xfrm>
        </p:spPr>
        <p:txBody>
          <a:bodyPr>
            <a:noAutofit/>
          </a:bodyPr>
          <a:lstStyle/>
          <a:p>
            <a:r>
              <a:rPr lang="ja-JP" altLang="en-US" sz="2800" dirty="0" smtClean="0">
                <a:solidFill>
                  <a:prstClr val="black"/>
                </a:solidFill>
              </a:rPr>
              <a:t>全国災害ボランティア支援団体ネットワーク準備会</a:t>
            </a:r>
            <a:r>
              <a:rPr lang="en-US" altLang="ja-JP" sz="2800" dirty="0" smtClean="0"/>
              <a:t/>
            </a:r>
            <a:br>
              <a:rPr lang="en-US" altLang="ja-JP" sz="2800" dirty="0" smtClean="0"/>
            </a:br>
            <a:r>
              <a:rPr lang="en-US" altLang="ja-JP" sz="2800" dirty="0" smtClean="0"/>
              <a:t/>
            </a:r>
            <a:br>
              <a:rPr lang="en-US" altLang="ja-JP" sz="2800" dirty="0" smtClean="0"/>
            </a:br>
            <a:r>
              <a:rPr kumimoji="1" lang="en-US" altLang="ja-JP" sz="2800" dirty="0" smtClean="0"/>
              <a:t>Japan</a:t>
            </a:r>
            <a:r>
              <a:rPr kumimoji="1" lang="ja-JP" altLang="en-US" sz="2800" dirty="0" smtClean="0"/>
              <a:t> </a:t>
            </a:r>
            <a:r>
              <a:rPr kumimoji="1" lang="en-US" altLang="ja-JP" sz="2800" dirty="0" smtClean="0"/>
              <a:t>Voluntary</a:t>
            </a:r>
            <a:r>
              <a:rPr kumimoji="1" lang="ja-JP" altLang="en-US" sz="2800" dirty="0" smtClean="0"/>
              <a:t> </a:t>
            </a:r>
            <a:r>
              <a:rPr kumimoji="1" lang="en-US" altLang="ja-JP" sz="2800" dirty="0" smtClean="0"/>
              <a:t>Organizations</a:t>
            </a:r>
            <a:r>
              <a:rPr kumimoji="1" lang="ja-JP" altLang="en-US" sz="2800" dirty="0" smtClean="0"/>
              <a:t> </a:t>
            </a:r>
            <a:r>
              <a:rPr kumimoji="1" lang="en-US" altLang="ja-JP" sz="2800" dirty="0" smtClean="0"/>
              <a:t>Active</a:t>
            </a:r>
            <a:r>
              <a:rPr kumimoji="1" lang="ja-JP" altLang="en-US" sz="2800" dirty="0" smtClean="0"/>
              <a:t> </a:t>
            </a:r>
            <a:r>
              <a:rPr kumimoji="1" lang="en-US" altLang="ja-JP" sz="2800" dirty="0" smtClean="0"/>
              <a:t>in</a:t>
            </a:r>
            <a:r>
              <a:rPr kumimoji="1" lang="ja-JP" altLang="en-US" sz="2800" dirty="0" smtClean="0"/>
              <a:t> </a:t>
            </a:r>
            <a:r>
              <a:rPr kumimoji="1" lang="en-US" altLang="ja-JP" sz="2800" dirty="0" smtClean="0"/>
              <a:t>Disaster</a:t>
            </a:r>
            <a:br>
              <a:rPr kumimoji="1" lang="en-US" altLang="ja-JP" sz="2800" dirty="0" smtClean="0"/>
            </a:br>
            <a:r>
              <a:rPr lang="ja-JP" altLang="en-US" sz="2800" dirty="0" smtClean="0"/>
              <a:t>（</a:t>
            </a:r>
            <a:r>
              <a:rPr lang="en-US" altLang="ja-JP" sz="2800" dirty="0" smtClean="0"/>
              <a:t>JVOAD)</a:t>
            </a:r>
            <a:r>
              <a:rPr kumimoji="1" lang="en-US" altLang="ja-JP" sz="3200" dirty="0" smtClean="0"/>
              <a:t/>
            </a:r>
            <a:br>
              <a:rPr kumimoji="1" lang="en-US" altLang="ja-JP" sz="3200" dirty="0" smtClean="0"/>
            </a:br>
            <a:r>
              <a:rPr kumimoji="1" lang="ja-JP" altLang="en-US" sz="3200" dirty="0" smtClean="0"/>
              <a:t>　</a:t>
            </a:r>
            <a:endParaRPr kumimoji="1" lang="ja-JP" altLang="en-US" sz="3200" dirty="0"/>
          </a:p>
        </p:txBody>
      </p:sp>
      <p:sp>
        <p:nvSpPr>
          <p:cNvPr id="3" name="サブタイトル 2"/>
          <p:cNvSpPr>
            <a:spLocks noGrp="1"/>
          </p:cNvSpPr>
          <p:nvPr>
            <p:ph type="subTitle" idx="1"/>
          </p:nvPr>
        </p:nvSpPr>
        <p:spPr>
          <a:xfrm>
            <a:off x="1411560" y="4988768"/>
            <a:ext cx="6400800" cy="1752600"/>
          </a:xfrm>
        </p:spPr>
        <p:txBody>
          <a:bodyPr/>
          <a:lstStyle/>
          <a:p>
            <a:endParaRPr kumimoji="1" lang="en-US" altLang="ja-JP" dirty="0" smtClean="0"/>
          </a:p>
          <a:p>
            <a:r>
              <a:rPr lang="en-US" altLang="ja-JP" dirty="0" smtClean="0"/>
              <a:t>2016</a:t>
            </a:r>
            <a:r>
              <a:rPr lang="ja-JP" altLang="en-US" dirty="0" smtClean="0"/>
              <a:t>年</a:t>
            </a:r>
            <a:r>
              <a:rPr lang="en-US" altLang="ja-JP" dirty="0"/>
              <a:t>3</a:t>
            </a:r>
            <a:r>
              <a:rPr lang="ja-JP" altLang="en-US" dirty="0" smtClean="0"/>
              <a:t>月</a:t>
            </a:r>
            <a:r>
              <a:rPr lang="en-US" altLang="ja-JP" dirty="0" smtClean="0"/>
              <a:t>12</a:t>
            </a:r>
            <a:r>
              <a:rPr lang="ja-JP" altLang="en-US" dirty="0" smtClean="0"/>
              <a:t>日</a:t>
            </a:r>
            <a:endParaRPr kumimoji="1" lang="ja-JP" altLang="en-US" dirty="0"/>
          </a:p>
        </p:txBody>
      </p:sp>
      <p:sp>
        <p:nvSpPr>
          <p:cNvPr id="4" name="テキスト ボックス 3"/>
          <p:cNvSpPr txBox="1"/>
          <p:nvPr/>
        </p:nvSpPr>
        <p:spPr>
          <a:xfrm>
            <a:off x="683568" y="692696"/>
            <a:ext cx="5832648" cy="892552"/>
          </a:xfrm>
          <a:prstGeom prst="rect">
            <a:avLst/>
          </a:prstGeom>
          <a:noFill/>
        </p:spPr>
        <p:txBody>
          <a:bodyPr wrap="square" rtlCol="0">
            <a:spAutoFit/>
          </a:bodyPr>
          <a:lstStyle/>
          <a:p>
            <a:r>
              <a:rPr kumimoji="1" lang="ja-JP" altLang="en-US" sz="2400" dirty="0" smtClean="0"/>
              <a:t>仙台防災未来フォーラム２０１６</a:t>
            </a:r>
            <a:endParaRPr kumimoji="1" lang="en-US" altLang="ja-JP" sz="2400" dirty="0" smtClean="0"/>
          </a:p>
          <a:p>
            <a:r>
              <a:rPr lang="ja-JP" altLang="en-US" sz="2800" dirty="0" smtClean="0"/>
              <a:t>「仙台防災枠組みの実施に向けて」</a:t>
            </a:r>
            <a:endParaRPr kumimoji="1" lang="en-US" altLang="ja-JP" sz="2800" dirty="0" smtClean="0"/>
          </a:p>
        </p:txBody>
      </p:sp>
    </p:spTree>
    <p:extLst>
      <p:ext uri="{BB962C8B-B14F-4D97-AF65-F5344CB8AC3E}">
        <p14:creationId xmlns:p14="http://schemas.microsoft.com/office/powerpoint/2010/main" val="69420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637306"/>
            <a:ext cx="8229600" cy="750024"/>
          </a:xfrm>
        </p:spPr>
        <p:txBody>
          <a:bodyPr/>
          <a:lstStyle/>
          <a:p>
            <a:r>
              <a:rPr lang="ja-JP" altLang="en-US" dirty="0" smtClean="0"/>
              <a:t>東日本大震災における支援者間の連携・調整</a:t>
            </a:r>
            <a:r>
              <a:rPr lang="en-US" altLang="ja-JP" dirty="0" smtClean="0"/>
              <a:t/>
            </a:r>
            <a:br>
              <a:rPr lang="en-US" altLang="ja-JP" dirty="0" smtClean="0"/>
            </a:br>
            <a:r>
              <a:rPr lang="ja-JP" altLang="en-US" dirty="0" smtClean="0"/>
              <a:t>「多様な支援グループをつなぐネットワークの検証」</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344F4B2E-F829-46DE-9E4C-1008F347E99E}" type="slidenum">
              <a:rPr lang="en-US" altLang="ja-JP" smtClean="0">
                <a:solidFill>
                  <a:srgbClr val="000000"/>
                </a:solidFill>
              </a:rPr>
              <a:pPr>
                <a:defRPr/>
              </a:pPr>
              <a:t>10</a:t>
            </a:fld>
            <a:endParaRPr lang="en-US" altLang="ja-JP">
              <a:solidFill>
                <a:srgbClr val="00000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0884"/>
            <a:ext cx="8229600" cy="485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23528" y="6196258"/>
            <a:ext cx="8064896" cy="646331"/>
          </a:xfrm>
          <a:prstGeom prst="rect">
            <a:avLst/>
          </a:prstGeom>
          <a:noFill/>
        </p:spPr>
        <p:txBody>
          <a:bodyPr wrap="square" rtlCol="0">
            <a:spAutoFit/>
          </a:bodyPr>
          <a:lstStyle/>
          <a:p>
            <a:r>
              <a:rPr lang="en-US" altLang="ja-JP" sz="1200" dirty="0" smtClean="0"/>
              <a:t>※</a:t>
            </a:r>
            <a:r>
              <a:rPr lang="ja-JP" altLang="en-US" sz="1200" dirty="0" smtClean="0"/>
              <a:t>参照</a:t>
            </a:r>
            <a:r>
              <a:rPr lang="ja-JP" altLang="en-US" sz="1200" dirty="0"/>
              <a:t>　</a:t>
            </a:r>
            <a:endParaRPr lang="en-US" altLang="ja-JP" sz="1200" dirty="0" smtClean="0"/>
          </a:p>
          <a:p>
            <a:r>
              <a:rPr lang="ja-JP" altLang="en-US" sz="1200" dirty="0" smtClean="0"/>
              <a:t>特定</a:t>
            </a:r>
            <a:r>
              <a:rPr lang="ja-JP" altLang="en-US" sz="1200" dirty="0"/>
              <a:t>非営利活動</a:t>
            </a:r>
            <a:r>
              <a:rPr lang="ja-JP" altLang="en-US" sz="1200" dirty="0" smtClean="0"/>
              <a:t>法人ジャパン</a:t>
            </a:r>
            <a:r>
              <a:rPr lang="ja-JP" altLang="en-US" sz="1200" dirty="0"/>
              <a:t>・プラットフォーム</a:t>
            </a:r>
          </a:p>
          <a:p>
            <a:r>
              <a:rPr lang="ja-JP" altLang="en-US" sz="1200" dirty="0" smtClean="0"/>
              <a:t>「東日本</a:t>
            </a:r>
            <a:r>
              <a:rPr lang="ja-JP" altLang="en-US" sz="1200" dirty="0"/>
              <a:t>大震災における支援者間の連携・</a:t>
            </a:r>
            <a:r>
              <a:rPr lang="ja-JP" altLang="en-US" sz="1200" dirty="0" smtClean="0"/>
              <a:t>調整～</a:t>
            </a:r>
            <a:r>
              <a:rPr lang="ja-JP" altLang="en-US" sz="1200" dirty="0"/>
              <a:t>多様な支援グループをつなぐネットワークの検証</a:t>
            </a:r>
            <a:r>
              <a:rPr lang="ja-JP" altLang="en-US" sz="1200" dirty="0" smtClean="0"/>
              <a:t>～」</a:t>
            </a:r>
            <a:endParaRPr kumimoji="1" lang="ja-JP" altLang="en-US" sz="1200" dirty="0"/>
          </a:p>
        </p:txBody>
      </p:sp>
    </p:spTree>
    <p:extLst>
      <p:ext uri="{BB962C8B-B14F-4D97-AF65-F5344CB8AC3E}">
        <p14:creationId xmlns:p14="http://schemas.microsoft.com/office/powerpoint/2010/main" val="157263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3271" y="371429"/>
            <a:ext cx="7596554" cy="518838"/>
          </a:xfrm>
        </p:spPr>
        <p:txBody>
          <a:bodyPr/>
          <a:lstStyle/>
          <a:p>
            <a:r>
              <a:rPr lang="en-US" altLang="ja-JP" dirty="0" smtClean="0"/>
              <a:t>NGO</a:t>
            </a:r>
            <a:r>
              <a:rPr lang="ja-JP" altLang="en-US" dirty="0" smtClean="0"/>
              <a:t>の行動規範</a:t>
            </a:r>
            <a:endParaRPr kumimoji="1" lang="ja-JP" altLang="en-US" dirty="0"/>
          </a:p>
        </p:txBody>
      </p:sp>
      <p:sp>
        <p:nvSpPr>
          <p:cNvPr id="3" name="コンテンツ プレースホルダー 2"/>
          <p:cNvSpPr>
            <a:spLocks noGrp="1"/>
          </p:cNvSpPr>
          <p:nvPr>
            <p:ph idx="1"/>
          </p:nvPr>
        </p:nvSpPr>
        <p:spPr>
          <a:xfrm>
            <a:off x="481511" y="1169057"/>
            <a:ext cx="8200075" cy="5425174"/>
          </a:xfrm>
        </p:spPr>
        <p:txBody>
          <a:bodyPr/>
          <a:lstStyle/>
          <a:p>
            <a:pPr marL="0" indent="0">
              <a:buNone/>
            </a:pPr>
            <a:r>
              <a:rPr lang="ja-JP" altLang="en-US" sz="1846" dirty="0"/>
              <a:t>「国際赤十字・赤新月運動および災害救援を行う非政府組織のための行動規範」から抜粋</a:t>
            </a:r>
            <a:endParaRPr lang="en-US" altLang="ja-JP" sz="1846" dirty="0"/>
          </a:p>
          <a:p>
            <a:pPr marL="0" indent="0">
              <a:buNone/>
            </a:pPr>
            <a:endParaRPr lang="en-US" altLang="ja-JP" sz="2215" dirty="0"/>
          </a:p>
          <a:p>
            <a:pPr marL="0" indent="0">
              <a:buNone/>
            </a:pPr>
            <a:r>
              <a:rPr lang="ja-JP" altLang="en-US" sz="2215" dirty="0"/>
              <a:t>１．人道的見地からなすべきことを第一に考える</a:t>
            </a:r>
            <a:endParaRPr lang="en-US" altLang="ja-JP" sz="1846" dirty="0"/>
          </a:p>
          <a:p>
            <a:pPr marL="0" indent="0">
              <a:buNone/>
            </a:pPr>
            <a:endParaRPr lang="en-US" altLang="ja-JP" sz="2031" dirty="0"/>
          </a:p>
          <a:p>
            <a:pPr marL="0" indent="0">
              <a:buNone/>
            </a:pPr>
            <a:r>
              <a:rPr lang="ja-JP" altLang="en-US" sz="2215" dirty="0"/>
              <a:t>２．援助は人種、信条、国籍に関係なく、いかなる差別もなしに行われる。援助の優先度はその必要性に基づいてのみ決定される。</a:t>
            </a:r>
            <a:endParaRPr lang="en-US" altLang="ja-JP" sz="2215" dirty="0"/>
          </a:p>
          <a:p>
            <a:pPr marL="0" indent="0">
              <a:buNone/>
            </a:pPr>
            <a:endParaRPr lang="en-US" altLang="ja-JP" sz="2031" dirty="0"/>
          </a:p>
          <a:p>
            <a:pPr marL="0" indent="0">
              <a:buNone/>
            </a:pPr>
            <a:r>
              <a:rPr lang="ja-JP" altLang="en-US" sz="2215" dirty="0"/>
              <a:t>６．</a:t>
            </a:r>
            <a:r>
              <a:rPr lang="ja-JP" altLang="en-US" sz="2215" dirty="0">
                <a:solidFill>
                  <a:srgbClr val="FF0000"/>
                </a:solidFill>
              </a:rPr>
              <a:t>地元の対応能力に基づいて</a:t>
            </a:r>
            <a:r>
              <a:rPr lang="ja-JP" altLang="en-US" sz="2215" dirty="0"/>
              <a:t>災害救援活動を行うように努める</a:t>
            </a:r>
            <a:endParaRPr lang="en-US" altLang="ja-JP" sz="2215" dirty="0"/>
          </a:p>
          <a:p>
            <a:pPr lvl="1"/>
            <a:r>
              <a:rPr lang="ja-JP" altLang="en-US" sz="1846" dirty="0"/>
              <a:t>現地団体、現地政府との適切な協力関係を結び、緊急援助活動の場合は</a:t>
            </a:r>
            <a:r>
              <a:rPr lang="ja-JP" altLang="en-US" sz="1846" dirty="0">
                <a:solidFill>
                  <a:srgbClr val="FF0000"/>
                </a:solidFill>
              </a:rPr>
              <a:t>適切な調整</a:t>
            </a:r>
            <a:r>
              <a:rPr lang="ja-JP" altLang="en-US" sz="1846" dirty="0"/>
              <a:t>の下に行われることに高い優先度を置く</a:t>
            </a:r>
            <a:endParaRPr lang="en-US" altLang="ja-JP" sz="1846" dirty="0"/>
          </a:p>
          <a:p>
            <a:pPr marL="0" indent="0">
              <a:buNone/>
            </a:pPr>
            <a:endParaRPr lang="en-US" altLang="ja-JP" sz="2031" dirty="0"/>
          </a:p>
          <a:p>
            <a:pPr marL="0" indent="0">
              <a:buNone/>
            </a:pPr>
            <a:r>
              <a:rPr lang="ja-JP" altLang="en-US" sz="2215" dirty="0"/>
              <a:t>８．救援は、</a:t>
            </a:r>
            <a:r>
              <a:rPr lang="ja-JP" altLang="en-US" sz="2215" dirty="0">
                <a:solidFill>
                  <a:srgbClr val="FF0000"/>
                </a:solidFill>
              </a:rPr>
              <a:t>基本的ニーズを充たす</a:t>
            </a:r>
            <a:r>
              <a:rPr lang="ja-JP" altLang="en-US" sz="2215" dirty="0"/>
              <a:t>と同時に、</a:t>
            </a:r>
            <a:r>
              <a:rPr lang="ja-JP" altLang="en-US" sz="2215" dirty="0">
                <a:solidFill>
                  <a:srgbClr val="FF0000"/>
                </a:solidFill>
              </a:rPr>
              <a:t>将来の災害に対する脆弱性をも軽減させる</a:t>
            </a:r>
            <a:r>
              <a:rPr lang="ja-JP" altLang="en-US" sz="2215" dirty="0"/>
              <a:t>ことに向けられなければならない</a:t>
            </a:r>
          </a:p>
        </p:txBody>
      </p:sp>
      <p:sp>
        <p:nvSpPr>
          <p:cNvPr id="4" name="スライド番号プレースホルダー 3"/>
          <p:cNvSpPr>
            <a:spLocks noGrp="1"/>
          </p:cNvSpPr>
          <p:nvPr>
            <p:ph type="sldNum" sz="quarter" idx="12"/>
          </p:nvPr>
        </p:nvSpPr>
        <p:spPr/>
        <p:txBody>
          <a:bodyPr/>
          <a:lstStyle/>
          <a:p>
            <a:pPr>
              <a:defRPr/>
            </a:pPr>
            <a:fld id="{BD98C5C8-73AB-490A-B627-F6802DD5F6F4}" type="slidenum">
              <a:rPr lang="en-US" altLang="ja-JP" smtClean="0">
                <a:solidFill>
                  <a:prstClr val="black"/>
                </a:solidFill>
              </a:rPr>
              <a:pPr>
                <a:defRPr/>
              </a:pPr>
              <a:t>11</a:t>
            </a:fld>
            <a:endParaRPr lang="en-US" altLang="ja-JP">
              <a:solidFill>
                <a:prstClr val="black"/>
              </a:solidFill>
            </a:endParaRPr>
          </a:p>
        </p:txBody>
      </p:sp>
    </p:spTree>
    <p:extLst>
      <p:ext uri="{BB962C8B-B14F-4D97-AF65-F5344CB8AC3E}">
        <p14:creationId xmlns:p14="http://schemas.microsoft.com/office/powerpoint/2010/main" val="4057222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51868" y="1484784"/>
            <a:ext cx="8639908" cy="4248471"/>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marL="0" indent="0">
              <a:buClr>
                <a:srgbClr val="808080"/>
              </a:buClr>
              <a:buFont typeface="Wingdings" pitchFamily="2" charset="2"/>
              <a:buNone/>
            </a:pPr>
            <a:r>
              <a:rPr lang="en-US" altLang="ja-JP" sz="1477" dirty="0" smtClean="0">
                <a:solidFill>
                  <a:srgbClr val="000000"/>
                </a:solidFill>
                <a:latin typeface="HG創英角ｺﾞｼｯｸUB" panose="020B0909000000000000" pitchFamily="49" charset="-128"/>
                <a:ea typeface="HG創英角ｺﾞｼｯｸUB" panose="020B0909000000000000" pitchFamily="49" charset="-128"/>
              </a:rPr>
              <a:t>【</a:t>
            </a:r>
            <a:r>
              <a:rPr lang="ja-JP" altLang="en-US" sz="1477" dirty="0" smtClean="0">
                <a:solidFill>
                  <a:srgbClr val="000000"/>
                </a:solidFill>
                <a:latin typeface="HG創英角ｺﾞｼｯｸUB" panose="020B0909000000000000" pitchFamily="49" charset="-128"/>
                <a:ea typeface="HG創英角ｺﾞｼｯｸUB" panose="020B0909000000000000" pitchFamily="49" charset="-128"/>
              </a:rPr>
              <a:t>ボランティア活動など民間支援の動き</a:t>
            </a:r>
            <a:r>
              <a:rPr lang="en-US" altLang="ja-JP" sz="1477" dirty="0" smtClean="0">
                <a:solidFill>
                  <a:srgbClr val="000000"/>
                </a:solidFill>
                <a:latin typeface="HG創英角ｺﾞｼｯｸUB" panose="020B0909000000000000" pitchFamily="49" charset="-128"/>
                <a:ea typeface="HG創英角ｺﾞｼｯｸUB" panose="020B0909000000000000" pitchFamily="49" charset="-128"/>
              </a:rPr>
              <a:t>】</a:t>
            </a:r>
          </a:p>
          <a:p>
            <a:pPr marL="0" indent="0">
              <a:buClr>
                <a:srgbClr val="808080"/>
              </a:buClr>
              <a:buFont typeface="Wingdings" pitchFamily="2" charset="2"/>
              <a:buNone/>
            </a:pPr>
            <a:endParaRPr lang="en-US" altLang="ja-JP" sz="1477" dirty="0">
              <a:solidFill>
                <a:srgbClr val="000000"/>
              </a:solidFill>
              <a:latin typeface="HG創英角ｺﾞｼｯｸUB" panose="020B0909000000000000" pitchFamily="49" charset="-128"/>
              <a:ea typeface="HG創英角ｺﾞｼｯｸUB" panose="020B0909000000000000" pitchFamily="49" charset="-128"/>
            </a:endParaRPr>
          </a:p>
          <a:p>
            <a:pPr marL="0" indent="0">
              <a:buClr>
                <a:srgbClr val="808080"/>
              </a:buClr>
              <a:buFont typeface="Wingdings" pitchFamily="2" charset="2"/>
              <a:buNone/>
            </a:pPr>
            <a:r>
              <a:rPr lang="ja-JP" altLang="en-US" sz="1477" dirty="0" smtClean="0">
                <a:solidFill>
                  <a:srgbClr val="000000"/>
                </a:solidFill>
              </a:rPr>
              <a:t>●発災直後から、国内外の専門性の高い自己完結型の</a:t>
            </a:r>
            <a:r>
              <a:rPr lang="en-US" altLang="ja-JP" sz="1477" dirty="0" smtClean="0">
                <a:solidFill>
                  <a:srgbClr val="000000"/>
                </a:solidFill>
              </a:rPr>
              <a:t>NPO</a:t>
            </a:r>
            <a:r>
              <a:rPr lang="ja-JP" altLang="en-US" sz="1477" dirty="0" smtClean="0">
                <a:solidFill>
                  <a:srgbClr val="000000"/>
                </a:solidFill>
              </a:rPr>
              <a:t>や</a:t>
            </a:r>
            <a:r>
              <a:rPr lang="en-US" altLang="ja-JP" sz="1477" dirty="0" smtClean="0">
                <a:solidFill>
                  <a:srgbClr val="000000"/>
                </a:solidFill>
              </a:rPr>
              <a:t>NGO</a:t>
            </a:r>
            <a:r>
              <a:rPr lang="ja-JP" altLang="en-US" sz="1477" dirty="0" smtClean="0">
                <a:solidFill>
                  <a:srgbClr val="000000"/>
                </a:solidFill>
              </a:rPr>
              <a:t>等の民間団体が続々と現地入りし、積極的に活動を開始した。</a:t>
            </a:r>
            <a:r>
              <a:rPr lang="ja-JP" altLang="en-US" sz="1477" dirty="0">
                <a:solidFill>
                  <a:srgbClr val="000000"/>
                </a:solidFill>
              </a:rPr>
              <a:t>　</a:t>
            </a:r>
            <a:r>
              <a:rPr lang="ja-JP" altLang="en-US" sz="1477" dirty="0" smtClean="0">
                <a:solidFill>
                  <a:srgbClr val="000000"/>
                </a:solidFill>
              </a:rPr>
              <a:t>（</a:t>
            </a:r>
            <a:r>
              <a:rPr lang="en-US" altLang="ja-JP" sz="1477" dirty="0" smtClean="0">
                <a:solidFill>
                  <a:srgbClr val="000000"/>
                </a:solidFill>
              </a:rPr>
              <a:t>184</a:t>
            </a:r>
            <a:r>
              <a:rPr lang="ja-JP" altLang="en-US" sz="1477" dirty="0" smtClean="0">
                <a:solidFill>
                  <a:srgbClr val="000000"/>
                </a:solidFill>
              </a:rPr>
              <a:t>ページ）</a:t>
            </a:r>
            <a:endParaRPr lang="en-US" altLang="ja-JP" sz="1477" dirty="0" smtClean="0">
              <a:solidFill>
                <a:srgbClr val="000000"/>
              </a:solidFill>
            </a:endParaRPr>
          </a:p>
          <a:p>
            <a:pPr marL="0" indent="0">
              <a:buClr>
                <a:srgbClr val="808080"/>
              </a:buClr>
              <a:buFont typeface="Wingdings" pitchFamily="2" charset="2"/>
              <a:buNone/>
            </a:pPr>
            <a:endParaRPr lang="en-US" altLang="ja-JP" sz="1477" dirty="0">
              <a:solidFill>
                <a:srgbClr val="000000"/>
              </a:solidFill>
            </a:endParaRPr>
          </a:p>
          <a:p>
            <a:pPr marL="0" indent="0">
              <a:buClr>
                <a:srgbClr val="808080"/>
              </a:buClr>
              <a:buFont typeface="Wingdings" pitchFamily="2" charset="2"/>
              <a:buNone/>
            </a:pPr>
            <a:r>
              <a:rPr lang="ja-JP" altLang="en-US" sz="1477" dirty="0" smtClean="0">
                <a:solidFill>
                  <a:srgbClr val="000000"/>
                </a:solidFill>
              </a:rPr>
              <a:t>●</a:t>
            </a:r>
            <a:r>
              <a:rPr lang="en-US" altLang="ja-JP" sz="1477" dirty="0" smtClean="0">
                <a:solidFill>
                  <a:srgbClr val="000000"/>
                </a:solidFill>
              </a:rPr>
              <a:t>NPO</a:t>
            </a:r>
            <a:r>
              <a:rPr lang="ja-JP" altLang="en-US" sz="1477" dirty="0" smtClean="0">
                <a:solidFill>
                  <a:srgbClr val="000000"/>
                </a:solidFill>
              </a:rPr>
              <a:t>や</a:t>
            </a:r>
            <a:r>
              <a:rPr lang="en-US" altLang="ja-JP" sz="1477" dirty="0" smtClean="0">
                <a:solidFill>
                  <a:srgbClr val="000000"/>
                </a:solidFill>
              </a:rPr>
              <a:t>NGO</a:t>
            </a:r>
            <a:r>
              <a:rPr lang="ja-JP" altLang="en-US" sz="1477" dirty="0" smtClean="0">
                <a:solidFill>
                  <a:srgbClr val="000000"/>
                </a:solidFill>
              </a:rPr>
              <a:t>等の専門性の高い自己完結型のボランティア団体と一般のボランティア、それぞれに適した受け入れ態勢を構築しておらず、混乱が生じたり、せっかくの支援の申し出を断るケースもあった。（</a:t>
            </a:r>
            <a:r>
              <a:rPr lang="en-US" altLang="ja-JP" sz="1477" dirty="0" smtClean="0">
                <a:solidFill>
                  <a:srgbClr val="000000"/>
                </a:solidFill>
              </a:rPr>
              <a:t>185</a:t>
            </a:r>
            <a:r>
              <a:rPr lang="ja-JP" altLang="en-US" sz="1477" dirty="0" smtClean="0">
                <a:solidFill>
                  <a:srgbClr val="000000"/>
                </a:solidFill>
              </a:rPr>
              <a:t>ページ）</a:t>
            </a:r>
            <a:endParaRPr lang="en-US" altLang="ja-JP" sz="1477" dirty="0" smtClean="0">
              <a:solidFill>
                <a:srgbClr val="000000"/>
              </a:solidFill>
            </a:endParaRPr>
          </a:p>
          <a:p>
            <a:pPr marL="0" indent="0">
              <a:buClr>
                <a:srgbClr val="808080"/>
              </a:buClr>
              <a:buFont typeface="Wingdings" pitchFamily="2" charset="2"/>
              <a:buNone/>
            </a:pPr>
            <a:endParaRPr lang="en-US" altLang="ja-JP" sz="1477" dirty="0">
              <a:solidFill>
                <a:srgbClr val="000000"/>
              </a:solidFill>
            </a:endParaRPr>
          </a:p>
          <a:p>
            <a:pPr marL="0" indent="0">
              <a:buClr>
                <a:srgbClr val="808080"/>
              </a:buClr>
              <a:buFont typeface="Wingdings" pitchFamily="2" charset="2"/>
              <a:buNone/>
            </a:pPr>
            <a:r>
              <a:rPr lang="ja-JP" altLang="en-US" sz="1477" dirty="0" smtClean="0">
                <a:solidFill>
                  <a:srgbClr val="000000"/>
                </a:solidFill>
              </a:rPr>
              <a:t>●災害ボランティアセンターを設置する社協と</a:t>
            </a:r>
            <a:r>
              <a:rPr lang="en-US" altLang="ja-JP" sz="1477" dirty="0" smtClean="0">
                <a:solidFill>
                  <a:srgbClr val="000000"/>
                </a:solidFill>
              </a:rPr>
              <a:t>NPO</a:t>
            </a:r>
            <a:r>
              <a:rPr lang="ja-JP" altLang="en-US" sz="1477" dirty="0" smtClean="0">
                <a:solidFill>
                  <a:srgbClr val="000000"/>
                </a:solidFill>
              </a:rPr>
              <a:t>・</a:t>
            </a:r>
            <a:r>
              <a:rPr lang="en-US" altLang="ja-JP" sz="1477" dirty="0" smtClean="0">
                <a:solidFill>
                  <a:srgbClr val="000000"/>
                </a:solidFill>
              </a:rPr>
              <a:t>NGO</a:t>
            </a:r>
            <a:r>
              <a:rPr lang="ja-JP" altLang="en-US" sz="1477" dirty="0" smtClean="0">
                <a:solidFill>
                  <a:srgbClr val="000000"/>
                </a:solidFill>
              </a:rPr>
              <a:t>など自己完結型のボランティア団体など民間団体間や行政との間での連携体制の構築に数か月を要したため、特に初期段階においては、効果的な支援ができない面があった。</a:t>
            </a:r>
            <a:endParaRPr lang="en-US" altLang="ja-JP" sz="1477" dirty="0" smtClean="0">
              <a:solidFill>
                <a:srgbClr val="000000"/>
              </a:solidFill>
            </a:endParaRPr>
          </a:p>
          <a:p>
            <a:pPr marL="0" indent="0">
              <a:buClr>
                <a:srgbClr val="808080"/>
              </a:buClr>
              <a:buFont typeface="Wingdings" pitchFamily="2" charset="2"/>
              <a:buNone/>
            </a:pPr>
            <a:r>
              <a:rPr lang="ja-JP" altLang="en-US" sz="1477" dirty="0">
                <a:solidFill>
                  <a:srgbClr val="000000"/>
                </a:solidFill>
              </a:rPr>
              <a:t>　</a:t>
            </a:r>
            <a:r>
              <a:rPr lang="ja-JP" altLang="en-US" sz="1477" dirty="0" smtClean="0">
                <a:solidFill>
                  <a:srgbClr val="000000"/>
                </a:solidFill>
              </a:rPr>
              <a:t>これらの課題の改善策としては、</a:t>
            </a:r>
            <a:r>
              <a:rPr lang="ja-JP" altLang="en-US" sz="1477" dirty="0" smtClean="0"/>
              <a:t>災害ボランティアの受入れに関係する県災害対策本部や市町村災害対策本部と防災関係機関（日本赤十字社岩手県支部・各地区分区・県社協・市町村社協・</a:t>
            </a:r>
            <a:r>
              <a:rPr lang="en-US" altLang="ja-JP" sz="1477" dirty="0" smtClean="0"/>
              <a:t>NPO</a:t>
            </a:r>
            <a:r>
              <a:rPr lang="ja-JP" altLang="en-US" sz="1477" dirty="0" smtClean="0"/>
              <a:t>等）による</a:t>
            </a:r>
            <a:r>
              <a:rPr lang="ja-JP" altLang="en-US" sz="1477" dirty="0" smtClean="0">
                <a:solidFill>
                  <a:srgbClr val="FF0000"/>
                </a:solidFill>
                <a:latin typeface="HGS創英角ｺﾞｼｯｸUB" panose="020B0900000000000000" pitchFamily="50" charset="-128"/>
                <a:ea typeface="HGS創英角ｺﾞｼｯｸUB" panose="020B0900000000000000" pitchFamily="50" charset="-128"/>
              </a:rPr>
              <a:t>調整組織を設置し、日頃から役割分担、受け入れ態勢の構築</a:t>
            </a:r>
            <a:r>
              <a:rPr lang="ja-JP" altLang="en-US" sz="1477" dirty="0" smtClean="0"/>
              <a:t>などについて、あらかじめ調整を図っておく必要がある。</a:t>
            </a:r>
            <a:r>
              <a:rPr lang="ja-JP" altLang="en-US" sz="1477" dirty="0" smtClean="0">
                <a:solidFill>
                  <a:srgbClr val="000000"/>
                </a:solidFill>
              </a:rPr>
              <a:t>（</a:t>
            </a:r>
            <a:r>
              <a:rPr lang="en-US" altLang="ja-JP" sz="1477" dirty="0" smtClean="0">
                <a:solidFill>
                  <a:srgbClr val="000000"/>
                </a:solidFill>
              </a:rPr>
              <a:t>185-186</a:t>
            </a:r>
            <a:r>
              <a:rPr lang="ja-JP" altLang="en-US" sz="1477" dirty="0" smtClean="0">
                <a:solidFill>
                  <a:srgbClr val="000000"/>
                </a:solidFill>
              </a:rPr>
              <a:t>ページ）</a:t>
            </a:r>
            <a:endParaRPr lang="en-US" altLang="ja-JP" sz="1477" dirty="0" smtClean="0">
              <a:solidFill>
                <a:srgbClr val="000000"/>
              </a:solidFill>
            </a:endParaRPr>
          </a:p>
          <a:p>
            <a:pPr marL="0" indent="0">
              <a:buClr>
                <a:srgbClr val="808080"/>
              </a:buClr>
              <a:buFont typeface="Wingdings" pitchFamily="2" charset="2"/>
              <a:buNone/>
            </a:pPr>
            <a:endParaRPr lang="en-US" altLang="ja-JP" sz="1477" dirty="0" smtClean="0">
              <a:solidFill>
                <a:srgbClr val="000000"/>
              </a:solidFill>
              <a:latin typeface="HG創英角ｺﾞｼｯｸUB" panose="020B0909000000000000" pitchFamily="49" charset="-128"/>
              <a:ea typeface="HG創英角ｺﾞｼｯｸUB" panose="020B0909000000000000" pitchFamily="49" charset="-128"/>
            </a:endParaRPr>
          </a:p>
          <a:p>
            <a:pPr marL="0" indent="0">
              <a:buClr>
                <a:srgbClr val="808080"/>
              </a:buClr>
              <a:buFont typeface="Wingdings" pitchFamily="2" charset="2"/>
              <a:buNone/>
            </a:pPr>
            <a:endParaRPr lang="en-US" altLang="ja-JP" sz="1477" dirty="0" smtClean="0">
              <a:solidFill>
                <a:srgbClr val="000000"/>
              </a:solidFill>
              <a:latin typeface="HG創英角ｺﾞｼｯｸUB" panose="020B0909000000000000" pitchFamily="49" charset="-128"/>
              <a:ea typeface="HG創英角ｺﾞｼｯｸUB" panose="020B0909000000000000" pitchFamily="49" charset="-128"/>
            </a:endParaRPr>
          </a:p>
          <a:p>
            <a:pPr marL="0" indent="0">
              <a:buClr>
                <a:srgbClr val="808080"/>
              </a:buClr>
              <a:buFont typeface="Wingdings" pitchFamily="2" charset="2"/>
              <a:buNone/>
            </a:pPr>
            <a:endParaRPr lang="en-US" altLang="ja-JP" sz="1477" dirty="0">
              <a:solidFill>
                <a:srgbClr val="000000"/>
              </a:solidFill>
              <a:latin typeface="HG創英角ｺﾞｼｯｸUB" panose="020B0909000000000000" pitchFamily="49" charset="-128"/>
              <a:ea typeface="HG創英角ｺﾞｼｯｸUB" panose="020B0909000000000000" pitchFamily="49" charset="-128"/>
            </a:endParaRPr>
          </a:p>
          <a:p>
            <a:pPr marL="0" indent="0">
              <a:buClr>
                <a:srgbClr val="808080"/>
              </a:buClr>
              <a:buFont typeface="Wingdings" pitchFamily="2" charset="2"/>
              <a:buNone/>
            </a:pPr>
            <a:endParaRPr lang="en-US" altLang="ja-JP" sz="1477" dirty="0">
              <a:solidFill>
                <a:srgbClr val="000000"/>
              </a:solidFill>
            </a:endParaRPr>
          </a:p>
          <a:p>
            <a:pPr marL="0" indent="0">
              <a:buClr>
                <a:srgbClr val="808080"/>
              </a:buClr>
              <a:buFont typeface="Wingdings" pitchFamily="2" charset="2"/>
              <a:buNone/>
            </a:pPr>
            <a:endParaRPr lang="en-US" altLang="ja-JP" sz="1477" dirty="0">
              <a:solidFill>
                <a:srgbClr val="000000"/>
              </a:solidFill>
            </a:endParaRPr>
          </a:p>
        </p:txBody>
      </p:sp>
      <p:sp>
        <p:nvSpPr>
          <p:cNvPr id="7" name="タイトル 2"/>
          <p:cNvSpPr>
            <a:spLocks noGrp="1"/>
          </p:cNvSpPr>
          <p:nvPr>
            <p:ph type="title"/>
          </p:nvPr>
        </p:nvSpPr>
        <p:spPr>
          <a:xfrm>
            <a:off x="252046" y="548680"/>
            <a:ext cx="8639908" cy="602274"/>
          </a:xfrm>
        </p:spPr>
        <p:txBody>
          <a:bodyPr/>
          <a:lstStyle/>
          <a:p>
            <a:r>
              <a:rPr lang="ja-JP" altLang="en-US" dirty="0" smtClean="0">
                <a:solidFill>
                  <a:schemeClr val="tx1"/>
                </a:solidFill>
              </a:rPr>
              <a:t>岩手県における</a:t>
            </a:r>
            <a:r>
              <a:rPr lang="en-US" altLang="ja-JP" dirty="0" smtClean="0">
                <a:solidFill>
                  <a:schemeClr val="tx1"/>
                </a:solidFill>
              </a:rPr>
              <a:t>NPO</a:t>
            </a:r>
            <a:r>
              <a:rPr lang="ja-JP" altLang="en-US" dirty="0" smtClean="0">
                <a:solidFill>
                  <a:schemeClr val="tx1"/>
                </a:solidFill>
              </a:rPr>
              <a:t>・</a:t>
            </a:r>
            <a:r>
              <a:rPr lang="en-US" altLang="ja-JP" dirty="0" smtClean="0">
                <a:solidFill>
                  <a:schemeClr val="tx1"/>
                </a:solidFill>
              </a:rPr>
              <a:t>NGO</a:t>
            </a:r>
            <a:r>
              <a:rPr lang="ja-JP" altLang="en-US" dirty="0" smtClean="0">
                <a:solidFill>
                  <a:schemeClr val="tx1"/>
                </a:solidFill>
              </a:rPr>
              <a:t>の受入とコーディネート</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「岩手県東日本大震災津波の記録」より</a:t>
            </a:r>
            <a:endParaRPr kumimoji="1" lang="ja-JP" altLang="en-US" dirty="0"/>
          </a:p>
        </p:txBody>
      </p:sp>
      <p:sp>
        <p:nvSpPr>
          <p:cNvPr id="5" name="正方形/長方形 4"/>
          <p:cNvSpPr/>
          <p:nvPr/>
        </p:nvSpPr>
        <p:spPr>
          <a:xfrm>
            <a:off x="252046" y="6241807"/>
            <a:ext cx="8639908" cy="433324"/>
          </a:xfrm>
          <a:prstGeom prst="rect">
            <a:avLst/>
          </a:prstGeom>
        </p:spPr>
        <p:txBody>
          <a:bodyPr wrap="square">
            <a:spAutoFit/>
          </a:bodyPr>
          <a:lstStyle/>
          <a:p>
            <a:pPr fontAlgn="base">
              <a:spcBef>
                <a:spcPct val="0"/>
              </a:spcBef>
              <a:spcAft>
                <a:spcPct val="0"/>
              </a:spcAft>
            </a:pPr>
            <a:r>
              <a:rPr lang="en-US" altLang="ja-JP" sz="1108" dirty="0">
                <a:solidFill>
                  <a:srgbClr val="000000"/>
                </a:solidFill>
                <a:latin typeface="Arial" charset="0"/>
              </a:rPr>
              <a:t>※</a:t>
            </a:r>
            <a:r>
              <a:rPr lang="ja-JP" altLang="en-US" sz="1108" dirty="0">
                <a:solidFill>
                  <a:srgbClr val="000000"/>
                </a:solidFill>
                <a:latin typeface="Arial" charset="0"/>
              </a:rPr>
              <a:t>参照</a:t>
            </a:r>
            <a:endParaRPr lang="en-US" altLang="ja-JP" sz="1108" dirty="0">
              <a:solidFill>
                <a:srgbClr val="000000"/>
              </a:solidFill>
              <a:latin typeface="Arial" charset="0"/>
            </a:endParaRPr>
          </a:p>
          <a:p>
            <a:pPr fontAlgn="base">
              <a:spcBef>
                <a:spcPct val="0"/>
              </a:spcBef>
              <a:spcAft>
                <a:spcPct val="0"/>
              </a:spcAft>
            </a:pPr>
            <a:r>
              <a:rPr lang="ja-JP" altLang="en-US" sz="1108" dirty="0" smtClean="0">
                <a:solidFill>
                  <a:srgbClr val="000000"/>
                </a:solidFill>
                <a:latin typeface="Arial" charset="0"/>
              </a:rPr>
              <a:t>岩手県</a:t>
            </a:r>
            <a:r>
              <a:rPr lang="en-US" altLang="ja-JP" sz="1108" dirty="0" smtClean="0">
                <a:solidFill>
                  <a:srgbClr val="000000"/>
                </a:solidFill>
                <a:latin typeface="Arial" charset="0"/>
              </a:rPr>
              <a:t>2013</a:t>
            </a:r>
            <a:r>
              <a:rPr lang="ja-JP" altLang="en-US" sz="1108" dirty="0" smtClean="0">
                <a:solidFill>
                  <a:srgbClr val="000000"/>
                </a:solidFill>
                <a:latin typeface="Arial" charset="0"/>
              </a:rPr>
              <a:t>年「岩手県東日本大震災津波の記録</a:t>
            </a:r>
            <a:r>
              <a:rPr lang="en-US" altLang="ja-JP" sz="1108" dirty="0" smtClean="0">
                <a:solidFill>
                  <a:srgbClr val="000000"/>
                </a:solidFill>
                <a:latin typeface="Arial" charset="0"/>
              </a:rPr>
              <a:t> </a:t>
            </a:r>
            <a:r>
              <a:rPr lang="ja-JP" altLang="en-US" sz="1108" dirty="0">
                <a:solidFill>
                  <a:srgbClr val="000000"/>
                </a:solidFill>
                <a:latin typeface="Arial" charset="0"/>
              </a:rPr>
              <a:t>」</a:t>
            </a:r>
            <a:endParaRPr lang="en-US" altLang="zh-CN" sz="1108" dirty="0">
              <a:solidFill>
                <a:srgbClr val="000000"/>
              </a:solidFill>
              <a:latin typeface="Arial" charset="0"/>
            </a:endParaRPr>
          </a:p>
        </p:txBody>
      </p:sp>
    </p:spTree>
    <p:extLst>
      <p:ext uri="{BB962C8B-B14F-4D97-AF65-F5344CB8AC3E}">
        <p14:creationId xmlns:p14="http://schemas.microsoft.com/office/powerpoint/2010/main" val="2557263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51868" y="1484784"/>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marL="0" indent="0">
              <a:buClr>
                <a:srgbClr val="808080"/>
              </a:buClr>
              <a:buFont typeface="Wingdings" pitchFamily="2" charset="2"/>
              <a:buNone/>
            </a:pPr>
            <a:r>
              <a:rPr lang="en-US" altLang="ja-JP" sz="1477" dirty="0">
                <a:solidFill>
                  <a:srgbClr val="000000"/>
                </a:solidFill>
                <a:latin typeface="HG創英角ｺﾞｼｯｸUB" panose="020B0909000000000000" pitchFamily="49" charset="-128"/>
                <a:ea typeface="HG創英角ｺﾞｼｯｸUB" panose="020B0909000000000000" pitchFamily="49" charset="-128"/>
              </a:rPr>
              <a:t>【</a:t>
            </a:r>
            <a:r>
              <a:rPr lang="ja-JP" altLang="en-US" sz="1477" dirty="0">
                <a:solidFill>
                  <a:srgbClr val="000000"/>
                </a:solidFill>
                <a:latin typeface="HG創英角ｺﾞｼｯｸUB" panose="020B0909000000000000" pitchFamily="49" charset="-128"/>
                <a:ea typeface="HG創英角ｺﾞｼｯｸUB" panose="020B0909000000000000" pitchFamily="49" charset="-128"/>
              </a:rPr>
              <a:t>災害ボランティア活動支援対策の検証</a:t>
            </a:r>
            <a:r>
              <a:rPr lang="en-US" altLang="ja-JP" sz="1477" dirty="0">
                <a:solidFill>
                  <a:srgbClr val="000000"/>
                </a:solidFill>
                <a:latin typeface="HG創英角ｺﾞｼｯｸUB" panose="020B0909000000000000" pitchFamily="49" charset="-128"/>
                <a:ea typeface="HG創英角ｺﾞｼｯｸUB" panose="020B0909000000000000" pitchFamily="49" charset="-128"/>
              </a:rPr>
              <a:t>】</a:t>
            </a:r>
          </a:p>
          <a:p>
            <a:pPr marL="0" indent="0">
              <a:buClr>
                <a:srgbClr val="808080"/>
              </a:buClr>
              <a:buFont typeface="Wingdings" pitchFamily="2" charset="2"/>
              <a:buNone/>
            </a:pPr>
            <a:r>
              <a:rPr lang="ja-JP" altLang="en-US" sz="1477" dirty="0">
                <a:solidFill>
                  <a:srgbClr val="000000"/>
                </a:solidFill>
              </a:rPr>
              <a:t>　災害支援への知識・経験が様々な個人・団体がボランティアとして関わる状況では、</a:t>
            </a:r>
            <a:r>
              <a:rPr lang="ja-JP" altLang="en-US" sz="1477" dirty="0">
                <a:latin typeface="+mn-ea"/>
              </a:rPr>
              <a:t>社会福祉協議会を中心とした災害ボランティアセンターによる受入態勢のみならず、災害時における支援調整の実績を持つ</a:t>
            </a:r>
            <a:r>
              <a:rPr lang="en-US" altLang="ja-JP" sz="1477" dirty="0">
                <a:latin typeface="+mn-ea"/>
              </a:rPr>
              <a:t>NGO</a:t>
            </a:r>
            <a:r>
              <a:rPr lang="ja-JP" altLang="en-US" sz="1477" dirty="0">
                <a:latin typeface="+mn-ea"/>
              </a:rPr>
              <a:t>・</a:t>
            </a:r>
            <a:r>
              <a:rPr lang="en-US" altLang="ja-JP" sz="1477" dirty="0">
                <a:latin typeface="+mn-ea"/>
              </a:rPr>
              <a:t>NPO</a:t>
            </a:r>
            <a:r>
              <a:rPr lang="ja-JP" altLang="en-US" sz="1477" dirty="0">
                <a:latin typeface="+mn-ea"/>
              </a:rPr>
              <a:t>等の協力を得て、</a:t>
            </a:r>
            <a:r>
              <a:rPr lang="ja-JP" altLang="en-US" sz="1477" dirty="0">
                <a:solidFill>
                  <a:srgbClr val="FF0000"/>
                </a:solidFill>
                <a:latin typeface="HGS創英角ｺﾞｼｯｸUB" panose="020B0900000000000000" pitchFamily="50" charset="-128"/>
                <a:ea typeface="HGS創英角ｺﾞｼｯｸUB" panose="020B0900000000000000" pitchFamily="50" charset="-128"/>
              </a:rPr>
              <a:t>ボランティアの受け入れ態勢</a:t>
            </a:r>
            <a:r>
              <a:rPr lang="ja-JP" altLang="en-US" sz="1477" dirty="0">
                <a:latin typeface="+mn-ea"/>
              </a:rPr>
              <a:t>を作ることも検討する必要がある。</a:t>
            </a:r>
            <a:r>
              <a:rPr lang="ja-JP" altLang="en-US" sz="1477" dirty="0">
                <a:solidFill>
                  <a:srgbClr val="000000"/>
                </a:solidFill>
              </a:rPr>
              <a:t>（</a:t>
            </a:r>
            <a:r>
              <a:rPr lang="en-US" altLang="ja-JP" sz="1477" dirty="0">
                <a:solidFill>
                  <a:srgbClr val="000000"/>
                </a:solidFill>
              </a:rPr>
              <a:t>P659 </a:t>
            </a:r>
            <a:r>
              <a:rPr lang="ja-JP" altLang="en-US" sz="1477" dirty="0">
                <a:solidFill>
                  <a:srgbClr val="000000"/>
                </a:solidFill>
              </a:rPr>
              <a:t>）</a:t>
            </a:r>
            <a:endParaRPr lang="en-US" altLang="ja-JP" sz="1477" dirty="0">
              <a:solidFill>
                <a:srgbClr val="000000"/>
              </a:solidFill>
            </a:endParaRPr>
          </a:p>
          <a:p>
            <a:pPr marL="0" indent="0">
              <a:buClr>
                <a:srgbClr val="808080"/>
              </a:buClr>
              <a:buFont typeface="Wingdings" pitchFamily="2" charset="2"/>
              <a:buNone/>
            </a:pPr>
            <a:endParaRPr lang="ja-JP" altLang="en-US" sz="1477" dirty="0">
              <a:solidFill>
                <a:srgbClr val="000000"/>
              </a:solidFill>
            </a:endParaRPr>
          </a:p>
          <a:p>
            <a:pPr marL="0" indent="0">
              <a:buClr>
                <a:srgbClr val="808080"/>
              </a:buClr>
              <a:buFont typeface="Wingdings" pitchFamily="2" charset="2"/>
              <a:buNone/>
            </a:pPr>
            <a:r>
              <a:rPr lang="ja-JP" altLang="en-US" sz="1477" dirty="0">
                <a:solidFill>
                  <a:srgbClr val="000000"/>
                </a:solidFill>
              </a:rPr>
              <a:t>　</a:t>
            </a:r>
            <a:r>
              <a:rPr lang="ja-JP" altLang="en-US" sz="1477" dirty="0" smtClean="0">
                <a:latin typeface="+mn-ea"/>
              </a:rPr>
              <a:t>政府</a:t>
            </a:r>
            <a:r>
              <a:rPr lang="ja-JP" altLang="en-US" sz="1477" dirty="0">
                <a:latin typeface="+mn-ea"/>
              </a:rPr>
              <a:t>と</a:t>
            </a:r>
            <a:r>
              <a:rPr lang="en-US" altLang="ja-JP" sz="1477" dirty="0">
                <a:latin typeface="+mn-ea"/>
              </a:rPr>
              <a:t>NPO/NGO</a:t>
            </a:r>
            <a:r>
              <a:rPr lang="ja-JP" altLang="en-US" sz="1477" dirty="0">
                <a:latin typeface="+mn-ea"/>
              </a:rPr>
              <a:t>との連携による被災者支援は、行政の支援が届き難いところに対しても支援が可能であるため、今後</a:t>
            </a:r>
            <a:r>
              <a:rPr lang="ja-JP" altLang="en-US" sz="1477" dirty="0">
                <a:solidFill>
                  <a:srgbClr val="000000"/>
                </a:solidFill>
                <a:latin typeface="+mn-ea"/>
              </a:rPr>
              <a:t>の</a:t>
            </a:r>
            <a:r>
              <a:rPr lang="ja-JP" altLang="en-US" sz="1477" dirty="0">
                <a:solidFill>
                  <a:srgbClr val="000000"/>
                </a:solidFill>
              </a:rPr>
              <a:t>災害においても適応が期待されるが、そのためには、</a:t>
            </a:r>
            <a:r>
              <a:rPr lang="ja-JP" altLang="en-US" sz="1477" dirty="0">
                <a:solidFill>
                  <a:srgbClr val="FF0000"/>
                </a:solidFill>
                <a:latin typeface="HG創英角ｺﾞｼｯｸUB" panose="020B0909000000000000" pitchFamily="49" charset="-128"/>
                <a:ea typeface="HG創英角ｺﾞｼｯｸUB" panose="020B0909000000000000" pitchFamily="49" charset="-128"/>
              </a:rPr>
              <a:t>県の</a:t>
            </a:r>
            <a:r>
              <a:rPr lang="en-US" altLang="ja-JP" sz="1477" dirty="0">
                <a:solidFill>
                  <a:srgbClr val="FF0000"/>
                </a:solidFill>
                <a:latin typeface="HG創英角ｺﾞｼｯｸUB" panose="020B0909000000000000" pitchFamily="49" charset="-128"/>
                <a:ea typeface="HG創英角ｺﾞｼｯｸUB" panose="020B0909000000000000" pitchFamily="49" charset="-128"/>
              </a:rPr>
              <a:t>NPO/NGO</a:t>
            </a:r>
            <a:r>
              <a:rPr lang="ja-JP" altLang="en-US" sz="1477" dirty="0">
                <a:solidFill>
                  <a:srgbClr val="FF0000"/>
                </a:solidFill>
                <a:latin typeface="HG創英角ｺﾞｼｯｸUB" panose="020B0909000000000000" pitchFamily="49" charset="-128"/>
                <a:ea typeface="HG創英角ｺﾞｼｯｸUB" panose="020B0909000000000000" pitchFamily="49" charset="-128"/>
              </a:rPr>
              <a:t>の受け入れ態勢を事前に定めておく</a:t>
            </a:r>
            <a:r>
              <a:rPr lang="ja-JP" altLang="en-US" sz="1477" dirty="0">
                <a:solidFill>
                  <a:srgbClr val="000000"/>
                </a:solidFill>
              </a:rPr>
              <a:t>必要がある。（</a:t>
            </a:r>
            <a:r>
              <a:rPr lang="en-US" altLang="ja-JP" sz="1477" dirty="0">
                <a:solidFill>
                  <a:srgbClr val="000000"/>
                </a:solidFill>
              </a:rPr>
              <a:t>P660</a:t>
            </a:r>
            <a:r>
              <a:rPr lang="ja-JP" altLang="en-US" sz="1477" dirty="0">
                <a:solidFill>
                  <a:srgbClr val="000000"/>
                </a:solidFill>
              </a:rPr>
              <a:t>）</a:t>
            </a:r>
            <a:endParaRPr lang="en-US" altLang="ja-JP" sz="1477" dirty="0">
              <a:solidFill>
                <a:srgbClr val="000000"/>
              </a:solidFill>
            </a:endParaRPr>
          </a:p>
          <a:p>
            <a:pPr marL="0" indent="0">
              <a:buClr>
                <a:srgbClr val="808080"/>
              </a:buClr>
              <a:buFont typeface="Wingdings" pitchFamily="2" charset="2"/>
              <a:buNone/>
            </a:pPr>
            <a:endParaRPr lang="en-US" altLang="ja-JP" sz="1477" dirty="0">
              <a:solidFill>
                <a:srgbClr val="000000"/>
              </a:solidFill>
            </a:endParaRPr>
          </a:p>
          <a:p>
            <a:pPr marL="0" indent="0">
              <a:buClr>
                <a:srgbClr val="808080"/>
              </a:buClr>
              <a:buFont typeface="Wingdings" pitchFamily="2" charset="2"/>
              <a:buNone/>
            </a:pPr>
            <a:endParaRPr lang="en-US" altLang="ja-JP" sz="1477" dirty="0">
              <a:solidFill>
                <a:srgbClr val="000000"/>
              </a:solidFill>
            </a:endParaRPr>
          </a:p>
        </p:txBody>
      </p:sp>
      <p:sp>
        <p:nvSpPr>
          <p:cNvPr id="7" name="タイトル 2"/>
          <p:cNvSpPr>
            <a:spLocks noGrp="1"/>
          </p:cNvSpPr>
          <p:nvPr>
            <p:ph type="title"/>
          </p:nvPr>
        </p:nvSpPr>
        <p:spPr>
          <a:xfrm>
            <a:off x="252046" y="548680"/>
            <a:ext cx="8639908" cy="602274"/>
          </a:xfrm>
        </p:spPr>
        <p:txBody>
          <a:bodyPr/>
          <a:lstStyle/>
          <a:p>
            <a:r>
              <a:rPr lang="ja-JP" altLang="en-US" dirty="0" smtClean="0">
                <a:solidFill>
                  <a:schemeClr val="tx1"/>
                </a:solidFill>
              </a:rPr>
              <a:t>宮城県</a:t>
            </a:r>
            <a:r>
              <a:rPr lang="ja-JP" altLang="en-US" dirty="0">
                <a:solidFill>
                  <a:schemeClr val="tx1"/>
                </a:solidFill>
              </a:rPr>
              <a:t>の災害対応</a:t>
            </a:r>
            <a:r>
              <a:rPr lang="ja-JP" altLang="en-US" dirty="0" smtClean="0">
                <a:solidFill>
                  <a:schemeClr val="tx1"/>
                </a:solidFill>
              </a:rPr>
              <a:t>検証　支援調整、</a:t>
            </a:r>
            <a:r>
              <a:rPr lang="ja-JP" altLang="en-US" dirty="0">
                <a:solidFill>
                  <a:schemeClr val="tx1"/>
                </a:solidFill>
              </a:rPr>
              <a:t>受け入</a:t>
            </a:r>
            <a:r>
              <a:rPr lang="ja-JP" altLang="en-US" dirty="0" smtClean="0">
                <a:solidFill>
                  <a:schemeClr val="tx1"/>
                </a:solidFill>
              </a:rPr>
              <a:t>れ態勢の</a:t>
            </a:r>
            <a:r>
              <a:rPr lang="ja-JP" altLang="en-US" dirty="0">
                <a:solidFill>
                  <a:schemeClr val="tx1"/>
                </a:solidFill>
              </a:rPr>
              <a:t>検証</a:t>
            </a:r>
            <a:endParaRPr kumimoji="1" lang="ja-JP" altLang="en-US" dirty="0"/>
          </a:p>
        </p:txBody>
      </p:sp>
      <p:sp>
        <p:nvSpPr>
          <p:cNvPr id="5" name="正方形/長方形 4"/>
          <p:cNvSpPr/>
          <p:nvPr/>
        </p:nvSpPr>
        <p:spPr>
          <a:xfrm>
            <a:off x="252046" y="6241807"/>
            <a:ext cx="8639908" cy="433324"/>
          </a:xfrm>
          <a:prstGeom prst="rect">
            <a:avLst/>
          </a:prstGeom>
        </p:spPr>
        <p:txBody>
          <a:bodyPr wrap="square">
            <a:spAutoFit/>
          </a:bodyPr>
          <a:lstStyle/>
          <a:p>
            <a:pPr fontAlgn="base">
              <a:spcBef>
                <a:spcPct val="0"/>
              </a:spcBef>
              <a:spcAft>
                <a:spcPct val="0"/>
              </a:spcAft>
            </a:pPr>
            <a:r>
              <a:rPr lang="en-US" altLang="ja-JP" sz="1108" dirty="0">
                <a:solidFill>
                  <a:srgbClr val="000000"/>
                </a:solidFill>
                <a:latin typeface="Arial" charset="0"/>
              </a:rPr>
              <a:t>※</a:t>
            </a:r>
            <a:r>
              <a:rPr lang="ja-JP" altLang="en-US" sz="1108" dirty="0">
                <a:solidFill>
                  <a:srgbClr val="000000"/>
                </a:solidFill>
                <a:latin typeface="Arial" charset="0"/>
              </a:rPr>
              <a:t>参照</a:t>
            </a:r>
            <a:endParaRPr lang="en-US" altLang="ja-JP" sz="1108" dirty="0">
              <a:solidFill>
                <a:srgbClr val="000000"/>
              </a:solidFill>
              <a:latin typeface="Arial" charset="0"/>
            </a:endParaRPr>
          </a:p>
          <a:p>
            <a:pPr fontAlgn="base">
              <a:spcBef>
                <a:spcPct val="0"/>
              </a:spcBef>
              <a:spcAft>
                <a:spcPct val="0"/>
              </a:spcAft>
            </a:pPr>
            <a:r>
              <a:rPr lang="ja-JP" altLang="en-US" sz="1108" dirty="0">
                <a:solidFill>
                  <a:srgbClr val="000000"/>
                </a:solidFill>
                <a:latin typeface="Arial" charset="0"/>
              </a:rPr>
              <a:t>宮城県（</a:t>
            </a:r>
            <a:r>
              <a:rPr lang="en-US" altLang="ja-JP" sz="1108" dirty="0">
                <a:solidFill>
                  <a:srgbClr val="000000"/>
                </a:solidFill>
                <a:latin typeface="Arial" charset="0"/>
              </a:rPr>
              <a:t>2012</a:t>
            </a:r>
            <a:r>
              <a:rPr lang="ja-JP" altLang="en-US" sz="1108" dirty="0">
                <a:solidFill>
                  <a:srgbClr val="000000"/>
                </a:solidFill>
                <a:latin typeface="Arial" charset="0"/>
              </a:rPr>
              <a:t>）「東日本大震災－宮城県の</a:t>
            </a:r>
            <a:r>
              <a:rPr lang="en-US" altLang="ja-JP" sz="1108" dirty="0">
                <a:solidFill>
                  <a:srgbClr val="000000"/>
                </a:solidFill>
                <a:latin typeface="Arial" charset="0"/>
              </a:rPr>
              <a:t>6</a:t>
            </a:r>
            <a:r>
              <a:rPr lang="ja-JP" altLang="en-US" sz="1108" dirty="0">
                <a:solidFill>
                  <a:srgbClr val="000000"/>
                </a:solidFill>
                <a:latin typeface="Arial" charset="0"/>
              </a:rPr>
              <a:t>か月間の災害対応とその検証－</a:t>
            </a:r>
            <a:r>
              <a:rPr lang="en-US" altLang="ja-JP" sz="1108" dirty="0">
                <a:solidFill>
                  <a:srgbClr val="000000"/>
                </a:solidFill>
                <a:latin typeface="Arial" charset="0"/>
              </a:rPr>
              <a:t> </a:t>
            </a:r>
            <a:r>
              <a:rPr lang="ja-JP" altLang="en-US" sz="1108" dirty="0">
                <a:solidFill>
                  <a:srgbClr val="000000"/>
                </a:solidFill>
                <a:latin typeface="Arial" charset="0"/>
              </a:rPr>
              <a:t>」</a:t>
            </a:r>
            <a:endParaRPr lang="en-US" altLang="zh-CN" sz="1108" dirty="0">
              <a:solidFill>
                <a:srgbClr val="000000"/>
              </a:solidFill>
              <a:latin typeface="Arial" charset="0"/>
            </a:endParaRPr>
          </a:p>
        </p:txBody>
      </p:sp>
      <p:sp>
        <p:nvSpPr>
          <p:cNvPr id="8" name="Rectangle 3"/>
          <p:cNvSpPr txBox="1">
            <a:spLocks noChangeArrowheads="1"/>
          </p:cNvSpPr>
          <p:nvPr/>
        </p:nvSpPr>
        <p:spPr bwMode="auto">
          <a:xfrm>
            <a:off x="251868" y="3429000"/>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marL="0" indent="0">
              <a:buClr>
                <a:srgbClr val="808080"/>
              </a:buClr>
              <a:buFont typeface="Wingdings" pitchFamily="2" charset="2"/>
              <a:buNone/>
            </a:pPr>
            <a:endParaRPr lang="en-US" altLang="ja-JP" sz="1477" dirty="0">
              <a:solidFill>
                <a:srgbClr val="000000"/>
              </a:solidFill>
              <a:latin typeface="HG創英角ｺﾞｼｯｸUB" panose="020B0909000000000000" pitchFamily="49" charset="-128"/>
              <a:ea typeface="HG創英角ｺﾞｼｯｸUB" panose="020B0909000000000000" pitchFamily="49" charset="-128"/>
            </a:endParaRPr>
          </a:p>
          <a:p>
            <a:pPr marL="0" indent="0">
              <a:buClr>
                <a:srgbClr val="808080"/>
              </a:buClr>
              <a:buFont typeface="Wingdings" pitchFamily="2" charset="2"/>
              <a:buNone/>
            </a:pPr>
            <a:r>
              <a:rPr lang="ja-JP" altLang="en-US" sz="1477" dirty="0">
                <a:solidFill>
                  <a:srgbClr val="000000"/>
                </a:solidFill>
              </a:rPr>
              <a:t>　　東日本大震災においては、海外で活動を展開する資金規模が大きい</a:t>
            </a:r>
            <a:r>
              <a:rPr lang="en-US" altLang="ja-JP" sz="1477" dirty="0">
                <a:solidFill>
                  <a:srgbClr val="000000"/>
                </a:solidFill>
              </a:rPr>
              <a:t>NPO/NGO</a:t>
            </a:r>
            <a:r>
              <a:rPr lang="ja-JP" altLang="en-US" sz="1477" dirty="0">
                <a:solidFill>
                  <a:srgbClr val="000000"/>
                </a:solidFill>
              </a:rPr>
              <a:t>と行政の連携による被災者支援が、炊き出し・応急仮設入居者への生活物資（スターター・パック）の提供、学用品の提供などにおいてみられた。資金・人員の点においても規模が大きく、かつ被災市町の情報に詳しい</a:t>
            </a:r>
            <a:r>
              <a:rPr lang="en-US" altLang="ja-JP" sz="1477" dirty="0">
                <a:solidFill>
                  <a:srgbClr val="000000"/>
                </a:solidFill>
              </a:rPr>
              <a:t>NPO/NGO</a:t>
            </a:r>
            <a:r>
              <a:rPr lang="ja-JP" altLang="en-US" sz="1477" dirty="0">
                <a:solidFill>
                  <a:srgbClr val="000000"/>
                </a:solidFill>
              </a:rPr>
              <a:t>と行政との連携による被災者支援は、迅速に被災者支援を届けることができるという点で有効であった。しかしながら、</a:t>
            </a:r>
            <a:r>
              <a:rPr lang="ja-JP" altLang="en-US" sz="1477" dirty="0">
                <a:solidFill>
                  <a:srgbClr val="FF0000"/>
                </a:solidFill>
                <a:latin typeface="HG創英角ｺﾞｼｯｸUB" panose="020B0909000000000000" pitchFamily="49" charset="-128"/>
                <a:ea typeface="HG創英角ｺﾞｼｯｸUB" panose="020B0909000000000000" pitchFamily="49" charset="-128"/>
              </a:rPr>
              <a:t>災害発生前から</a:t>
            </a:r>
            <a:r>
              <a:rPr lang="en-US" altLang="ja-JP" sz="1477" dirty="0">
                <a:solidFill>
                  <a:srgbClr val="FF0000"/>
                </a:solidFill>
                <a:latin typeface="HG創英角ｺﾞｼｯｸUB" panose="020B0909000000000000" pitchFamily="49" charset="-128"/>
                <a:ea typeface="HG創英角ｺﾞｼｯｸUB" panose="020B0909000000000000" pitchFamily="49" charset="-128"/>
              </a:rPr>
              <a:t>NPO/NGO</a:t>
            </a:r>
            <a:r>
              <a:rPr lang="ja-JP" altLang="en-US" sz="1477" dirty="0">
                <a:solidFill>
                  <a:srgbClr val="FF0000"/>
                </a:solidFill>
                <a:latin typeface="HG創英角ｺﾞｼｯｸUB" panose="020B0909000000000000" pitchFamily="49" charset="-128"/>
                <a:ea typeface="HG創英角ｺﾞｼｯｸUB" panose="020B0909000000000000" pitchFamily="49" charset="-128"/>
              </a:rPr>
              <a:t>との連携調整の仕組みが構築されていたわけではなく、</a:t>
            </a:r>
            <a:r>
              <a:rPr lang="ja-JP" altLang="en-US" sz="1477" dirty="0">
                <a:solidFill>
                  <a:srgbClr val="000000"/>
                </a:solidFill>
              </a:rPr>
              <a:t>宮城県においては、海外の災害における支援調整の実績を持つ</a:t>
            </a:r>
            <a:r>
              <a:rPr lang="en-US" altLang="ja-JP" sz="1477" dirty="0">
                <a:solidFill>
                  <a:srgbClr val="000000"/>
                </a:solidFill>
              </a:rPr>
              <a:t>NPO</a:t>
            </a:r>
            <a:r>
              <a:rPr lang="ja-JP" altLang="en-US" sz="1477" dirty="0">
                <a:solidFill>
                  <a:srgbClr val="000000"/>
                </a:solidFill>
              </a:rPr>
              <a:t>が中心となり、また、石巻市においては、当初は阪神・淡路大地震や中越地震での被災地支援の実績がある</a:t>
            </a:r>
            <a:r>
              <a:rPr lang="en-US" altLang="ja-JP" sz="1477" dirty="0">
                <a:solidFill>
                  <a:srgbClr val="000000"/>
                </a:solidFill>
              </a:rPr>
              <a:t>NPO</a:t>
            </a:r>
            <a:r>
              <a:rPr lang="ja-JP" altLang="en-US" sz="1477" dirty="0">
                <a:solidFill>
                  <a:srgbClr val="000000"/>
                </a:solidFill>
              </a:rPr>
              <a:t>が中心となり、その後、石巻市災害復興支援協議会が設置され、調整が行われた。今後の災害に備えるためには、災害ボランティアセンターを通した、</a:t>
            </a:r>
            <a:r>
              <a:rPr lang="ja-JP" altLang="en-US" sz="1477" dirty="0">
                <a:latin typeface="+mn-ea"/>
              </a:rPr>
              <a:t>個人ボランティアの受入調整の仕組みとは異なる、</a:t>
            </a:r>
            <a:r>
              <a:rPr lang="en-US" altLang="ja-JP" sz="1477" dirty="0">
                <a:solidFill>
                  <a:srgbClr val="FF0000"/>
                </a:solidFill>
                <a:latin typeface="HG創英角ｺﾞｼｯｸUB" panose="020B0909000000000000" pitchFamily="49" charset="-128"/>
                <a:ea typeface="HG創英角ｺﾞｼｯｸUB" panose="020B0909000000000000" pitchFamily="49" charset="-128"/>
              </a:rPr>
              <a:t>NPO/NGO</a:t>
            </a:r>
            <a:r>
              <a:rPr lang="ja-JP" altLang="en-US" sz="1477" dirty="0">
                <a:solidFill>
                  <a:srgbClr val="FF0000"/>
                </a:solidFill>
                <a:latin typeface="HG創英角ｺﾞｼｯｸUB" panose="020B0909000000000000" pitchFamily="49" charset="-128"/>
                <a:ea typeface="HG創英角ｺﾞｼｯｸUB" panose="020B0909000000000000" pitchFamily="49" charset="-128"/>
              </a:rPr>
              <a:t>の受入調整を行うための仕組みを新たに構築する必要</a:t>
            </a:r>
            <a:r>
              <a:rPr lang="ja-JP" altLang="en-US" sz="1477" dirty="0">
                <a:solidFill>
                  <a:srgbClr val="000000"/>
                </a:solidFill>
              </a:rPr>
              <a:t>がある。（</a:t>
            </a:r>
            <a:r>
              <a:rPr lang="en-US" altLang="ja-JP" sz="1477" dirty="0">
                <a:solidFill>
                  <a:srgbClr val="000000"/>
                </a:solidFill>
              </a:rPr>
              <a:t>P660</a:t>
            </a:r>
            <a:r>
              <a:rPr lang="ja-JP" altLang="en-US" sz="1477" dirty="0">
                <a:solidFill>
                  <a:srgbClr val="000000"/>
                </a:solidFill>
              </a:rPr>
              <a:t>）</a:t>
            </a:r>
          </a:p>
        </p:txBody>
      </p:sp>
    </p:spTree>
    <p:extLst>
      <p:ext uri="{BB962C8B-B14F-4D97-AF65-F5344CB8AC3E}">
        <p14:creationId xmlns:p14="http://schemas.microsoft.com/office/powerpoint/2010/main" val="992818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548680"/>
            <a:ext cx="8639908" cy="669681"/>
          </a:xfrm>
        </p:spPr>
        <p:txBody>
          <a:bodyPr/>
          <a:lstStyle/>
          <a:p>
            <a:pPr>
              <a:defRPr/>
            </a:pPr>
            <a:r>
              <a:rPr lang="ja-JP" altLang="en-US" sz="1662" dirty="0" smtClean="0">
                <a:solidFill>
                  <a:srgbClr val="000000"/>
                </a:solidFill>
                <a:latin typeface="ＭＳ Ｐゴシック" pitchFamily="50" charset="-128"/>
              </a:rPr>
              <a:t>災害</a:t>
            </a:r>
            <a:r>
              <a:rPr lang="ja-JP" altLang="en-US" sz="1662" dirty="0">
                <a:solidFill>
                  <a:srgbClr val="000000"/>
                </a:solidFill>
                <a:latin typeface="ＭＳ Ｐゴシック" pitchFamily="50" charset="-128"/>
              </a:rPr>
              <a:t>対策基本法・防災基本計画の中の市民セクター</a:t>
            </a:r>
            <a:br>
              <a:rPr lang="ja-JP" altLang="en-US" sz="1662" dirty="0">
                <a:solidFill>
                  <a:srgbClr val="000000"/>
                </a:solidFill>
                <a:latin typeface="ＭＳ Ｐゴシック" pitchFamily="50" charset="-128"/>
              </a:rPr>
            </a:br>
            <a:r>
              <a:rPr lang="ja-JP" altLang="en-US" dirty="0" smtClean="0">
                <a:solidFill>
                  <a:schemeClr val="tx1"/>
                </a:solidFill>
              </a:rPr>
              <a:t>災害対策基本法</a:t>
            </a:r>
            <a:r>
              <a:rPr lang="ja-JP" altLang="en-US" dirty="0">
                <a:solidFill>
                  <a:schemeClr val="tx1"/>
                </a:solidFill>
              </a:rPr>
              <a:t>では国・地方公共</a:t>
            </a:r>
            <a:r>
              <a:rPr lang="ja-JP" altLang="en-US" dirty="0" smtClean="0">
                <a:solidFill>
                  <a:schemeClr val="tx1"/>
                </a:solidFill>
              </a:rPr>
              <a:t>団体はボランティアとの連携に努めなければならないことになった</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14</a:t>
            </a:fld>
            <a:endParaRPr lang="en-US" altLang="ja-JP" smtClean="0">
              <a:solidFill>
                <a:srgbClr val="000000"/>
              </a:solidFill>
            </a:endParaRPr>
          </a:p>
        </p:txBody>
      </p:sp>
      <p:sp>
        <p:nvSpPr>
          <p:cNvPr id="6" name="Rectangle 3"/>
          <p:cNvSpPr txBox="1">
            <a:spLocks noChangeArrowheads="1"/>
          </p:cNvSpPr>
          <p:nvPr/>
        </p:nvSpPr>
        <p:spPr bwMode="auto">
          <a:xfrm>
            <a:off x="252046" y="1916832"/>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a:buClr>
                <a:srgbClr val="808080"/>
              </a:buClr>
            </a:pPr>
            <a:r>
              <a:rPr lang="ja-JP" altLang="en-US" sz="2585" dirty="0">
                <a:solidFill>
                  <a:srgbClr val="000000"/>
                </a:solidFill>
              </a:rPr>
              <a:t>災害対策基本法（平成２５年６月２１日改正）</a:t>
            </a:r>
            <a:endParaRPr lang="ja-JP" altLang="en-US" sz="2954" dirty="0">
              <a:solidFill>
                <a:srgbClr val="000000"/>
              </a:solidFill>
            </a:endParaRPr>
          </a:p>
          <a:p>
            <a:pPr marL="422041" lvl="1" indent="0">
              <a:buClr>
                <a:srgbClr val="808080"/>
              </a:buClr>
              <a:buNone/>
            </a:pPr>
            <a:r>
              <a:rPr lang="ja-JP" altLang="en-US" sz="2215" dirty="0">
                <a:solidFill>
                  <a:srgbClr val="000000"/>
                </a:solidFill>
              </a:rPr>
              <a:t>（国及び地方公共団体とボランティアとの連携）</a:t>
            </a:r>
          </a:p>
          <a:p>
            <a:pPr marL="422041" lvl="1" indent="0">
              <a:buClr>
                <a:srgbClr val="808080"/>
              </a:buClr>
              <a:buNone/>
            </a:pPr>
            <a:r>
              <a:rPr lang="ja-JP" altLang="en-US" sz="2215" dirty="0">
                <a:solidFill>
                  <a:srgbClr val="000000"/>
                </a:solidFill>
              </a:rPr>
              <a:t>第五条の三</a:t>
            </a:r>
          </a:p>
          <a:p>
            <a:pPr marL="422041" lvl="1" indent="0">
              <a:buClr>
                <a:srgbClr val="808080"/>
              </a:buClr>
              <a:buNone/>
            </a:pPr>
            <a:r>
              <a:rPr lang="ja-JP" altLang="en-US" sz="2215" dirty="0">
                <a:solidFill>
                  <a:srgbClr val="000000"/>
                </a:solidFill>
              </a:rPr>
              <a:t>国及び地方公共団体は、</a:t>
            </a:r>
            <a:r>
              <a:rPr lang="ja-JP" altLang="en-US" sz="2215" dirty="0"/>
              <a:t>ボランティアによる防災活動が災害時において果たす役割の重要性に鑑み、その</a:t>
            </a:r>
            <a:r>
              <a:rPr lang="ja-JP" altLang="en-US" sz="2215" dirty="0">
                <a:solidFill>
                  <a:srgbClr val="FF0000"/>
                </a:solidFill>
                <a:latin typeface="HGS創英角ｺﾞｼｯｸUB" panose="020B0900000000000000" pitchFamily="50" charset="-128"/>
                <a:ea typeface="HGS創英角ｺﾞｼｯｸUB" panose="020B0900000000000000" pitchFamily="50" charset="-128"/>
              </a:rPr>
              <a:t>自主性を尊重しつつ、ボランティアとの連携</a:t>
            </a:r>
            <a:r>
              <a:rPr lang="ja-JP" altLang="en-US" sz="2215" dirty="0"/>
              <a:t>に努めなければならない。</a:t>
            </a:r>
            <a:endParaRPr lang="en-US" altLang="ja-JP" sz="2215" dirty="0"/>
          </a:p>
        </p:txBody>
      </p:sp>
    </p:spTree>
    <p:extLst>
      <p:ext uri="{BB962C8B-B14F-4D97-AF65-F5344CB8AC3E}">
        <p14:creationId xmlns:p14="http://schemas.microsoft.com/office/powerpoint/2010/main" val="2930158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548680"/>
            <a:ext cx="8639908" cy="669681"/>
          </a:xfrm>
        </p:spPr>
        <p:txBody>
          <a:bodyPr/>
          <a:lstStyle/>
          <a:p>
            <a:pPr>
              <a:defRPr/>
            </a:pPr>
            <a:r>
              <a:rPr lang="ja-JP" altLang="en-US" sz="1662" dirty="0" smtClean="0">
                <a:solidFill>
                  <a:srgbClr val="000000"/>
                </a:solidFill>
                <a:latin typeface="ＭＳ Ｐゴシック" pitchFamily="50" charset="-128"/>
              </a:rPr>
              <a:t>災害</a:t>
            </a:r>
            <a:r>
              <a:rPr lang="ja-JP" altLang="en-US" sz="1662" dirty="0">
                <a:solidFill>
                  <a:srgbClr val="000000"/>
                </a:solidFill>
                <a:latin typeface="ＭＳ Ｐゴシック" pitchFamily="50" charset="-128"/>
              </a:rPr>
              <a:t>対策基本法・防災基本計画の中の市民セクター</a:t>
            </a:r>
            <a:br>
              <a:rPr lang="ja-JP" altLang="en-US" sz="1662" dirty="0">
                <a:solidFill>
                  <a:srgbClr val="000000"/>
                </a:solidFill>
                <a:latin typeface="ＭＳ Ｐゴシック" pitchFamily="50" charset="-128"/>
              </a:rPr>
            </a:br>
            <a:r>
              <a:rPr lang="ja-JP" altLang="en-US" dirty="0">
                <a:solidFill>
                  <a:schemeClr val="tx1"/>
                </a:solidFill>
              </a:rPr>
              <a:t>防災基本計画では</a:t>
            </a:r>
            <a:r>
              <a:rPr lang="ja-JP" altLang="en-US" dirty="0" smtClean="0">
                <a:solidFill>
                  <a:schemeClr val="tx1"/>
                </a:solidFill>
              </a:rPr>
              <a:t>平常時からボランティア等と連携し災害時に上手に連携できるようにしておくべきと定める</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15</a:t>
            </a:fld>
            <a:endParaRPr lang="en-US" altLang="ja-JP" smtClean="0">
              <a:solidFill>
                <a:srgbClr val="000000"/>
              </a:solidFill>
            </a:endParaRPr>
          </a:p>
        </p:txBody>
      </p:sp>
      <p:sp>
        <p:nvSpPr>
          <p:cNvPr id="6" name="Rectangle 3"/>
          <p:cNvSpPr txBox="1">
            <a:spLocks noChangeArrowheads="1"/>
          </p:cNvSpPr>
          <p:nvPr/>
        </p:nvSpPr>
        <p:spPr bwMode="auto">
          <a:xfrm>
            <a:off x="252046" y="1700811"/>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a:buClr>
                <a:srgbClr val="808080"/>
              </a:buClr>
            </a:pPr>
            <a:r>
              <a:rPr lang="ja-JP" altLang="en-US" sz="2215" dirty="0">
                <a:solidFill>
                  <a:srgbClr val="000000"/>
                </a:solidFill>
              </a:rPr>
              <a:t>防災基本計画 （</a:t>
            </a:r>
            <a:r>
              <a:rPr lang="en-US" altLang="ja-JP" sz="2215" dirty="0">
                <a:solidFill>
                  <a:srgbClr val="000000"/>
                </a:solidFill>
              </a:rPr>
              <a:t>26</a:t>
            </a:r>
            <a:r>
              <a:rPr lang="ja-JP" altLang="en-US" sz="2215" dirty="0">
                <a:solidFill>
                  <a:srgbClr val="000000"/>
                </a:solidFill>
              </a:rPr>
              <a:t>年</a:t>
            </a:r>
            <a:r>
              <a:rPr lang="en-US" altLang="ja-JP" sz="2215" dirty="0">
                <a:solidFill>
                  <a:srgbClr val="000000"/>
                </a:solidFill>
              </a:rPr>
              <a:t>1</a:t>
            </a:r>
            <a:r>
              <a:rPr lang="ja-JP" altLang="en-US" sz="2215" dirty="0">
                <a:solidFill>
                  <a:srgbClr val="000000"/>
                </a:solidFill>
              </a:rPr>
              <a:t>月）</a:t>
            </a:r>
          </a:p>
          <a:p>
            <a:pPr lvl="1">
              <a:buClr>
                <a:srgbClr val="808080"/>
              </a:buClr>
            </a:pPr>
            <a:r>
              <a:rPr lang="ja-JP" altLang="en-US" sz="1846" dirty="0">
                <a:solidFill>
                  <a:srgbClr val="000000"/>
                </a:solidFill>
              </a:rPr>
              <a:t>第２編 各災害に共通する対策編</a:t>
            </a:r>
            <a:endParaRPr lang="en-US" altLang="ja-JP" sz="1846" dirty="0">
              <a:solidFill>
                <a:srgbClr val="000000"/>
              </a:solidFill>
            </a:endParaRPr>
          </a:p>
          <a:p>
            <a:pPr lvl="1">
              <a:buClr>
                <a:srgbClr val="808080"/>
              </a:buClr>
            </a:pPr>
            <a:r>
              <a:rPr lang="ja-JP" altLang="en-US" sz="1846" dirty="0">
                <a:solidFill>
                  <a:srgbClr val="000000"/>
                </a:solidFill>
              </a:rPr>
              <a:t>第１章 災害予防</a:t>
            </a:r>
          </a:p>
          <a:p>
            <a:pPr lvl="1">
              <a:buClr>
                <a:srgbClr val="808080"/>
              </a:buClr>
            </a:pPr>
            <a:r>
              <a:rPr lang="ja-JP" altLang="en-US" sz="1846" dirty="0">
                <a:solidFill>
                  <a:srgbClr val="000000"/>
                </a:solidFill>
              </a:rPr>
              <a:t>第３節 国民の防災活動の促進</a:t>
            </a:r>
          </a:p>
          <a:p>
            <a:pPr lvl="1">
              <a:buClr>
                <a:srgbClr val="808080"/>
              </a:buClr>
            </a:pPr>
            <a:r>
              <a:rPr lang="ja-JP" altLang="en-US" sz="1846" dirty="0">
                <a:solidFill>
                  <a:srgbClr val="000000"/>
                </a:solidFill>
              </a:rPr>
              <a:t>３ 国民の防災活動の環境整備　</a:t>
            </a:r>
            <a:r>
              <a:rPr lang="en-US" altLang="ja-JP" sz="1846" dirty="0">
                <a:solidFill>
                  <a:srgbClr val="000000"/>
                </a:solidFill>
              </a:rPr>
              <a:t>(2) </a:t>
            </a:r>
            <a:r>
              <a:rPr lang="ja-JP" altLang="en-US" sz="1846" dirty="0">
                <a:solidFill>
                  <a:srgbClr val="FF0000"/>
                </a:solidFill>
              </a:rPr>
              <a:t>防災ボランティア活動の環境整備</a:t>
            </a:r>
          </a:p>
          <a:p>
            <a:pPr lvl="2">
              <a:buClr>
                <a:srgbClr val="808080"/>
              </a:buClr>
            </a:pPr>
            <a:r>
              <a:rPr lang="ja-JP" altLang="en-US" sz="1846" dirty="0">
                <a:solidFill>
                  <a:srgbClr val="000000"/>
                </a:solidFill>
              </a:rPr>
              <a:t>地方公共団体は，平常時から地域団体，</a:t>
            </a:r>
            <a:r>
              <a:rPr lang="ja-JP" altLang="en-US" sz="1846" dirty="0">
                <a:solidFill>
                  <a:srgbClr val="FF0000"/>
                </a:solidFill>
              </a:rPr>
              <a:t>ＮＰＯ等のボランティア団体の活動支援</a:t>
            </a:r>
            <a:r>
              <a:rPr lang="ja-JP" altLang="en-US" sz="1846" dirty="0">
                <a:solidFill>
                  <a:srgbClr val="000000"/>
                </a:solidFill>
              </a:rPr>
              <a:t>やリーダーの育成を図るとともに，</a:t>
            </a:r>
            <a:r>
              <a:rPr lang="ja-JP" altLang="en-US" sz="1846" dirty="0">
                <a:solidFill>
                  <a:srgbClr val="FF0000"/>
                </a:solidFill>
              </a:rPr>
              <a:t>ボランティア団体と協力して，発災時の防災ボランティアとの連携について検討する</a:t>
            </a:r>
            <a:r>
              <a:rPr lang="ja-JP" altLang="en-US" sz="1846" dirty="0">
                <a:solidFill>
                  <a:srgbClr val="000000"/>
                </a:solidFill>
              </a:rPr>
              <a:t>ものとする。</a:t>
            </a:r>
          </a:p>
          <a:p>
            <a:pPr lvl="2">
              <a:buClr>
                <a:srgbClr val="808080"/>
              </a:buClr>
            </a:pPr>
            <a:r>
              <a:rPr lang="ja-JP" altLang="en-US" sz="1846" dirty="0">
                <a:solidFill>
                  <a:srgbClr val="000000"/>
                </a:solidFill>
              </a:rPr>
              <a:t>国及び地方公共団体は，</a:t>
            </a:r>
            <a:r>
              <a:rPr lang="ja-JP" altLang="en-US" sz="1846" dirty="0">
                <a:solidFill>
                  <a:srgbClr val="FF0000"/>
                </a:solidFill>
              </a:rPr>
              <a:t>ボランティアの自主性を尊重しつつ</a:t>
            </a:r>
            <a:r>
              <a:rPr lang="ja-JP" altLang="en-US" sz="1846" dirty="0">
                <a:solidFill>
                  <a:srgbClr val="000000"/>
                </a:solidFill>
              </a:rPr>
              <a:t>，日本赤十字社，社会福祉協議会等や</a:t>
            </a:r>
            <a:r>
              <a:rPr lang="ja-JP" altLang="en-US" sz="1846" dirty="0">
                <a:solidFill>
                  <a:srgbClr val="FF0000"/>
                </a:solidFill>
              </a:rPr>
              <a:t>ボランティア団体との連携を図り</a:t>
            </a:r>
            <a:r>
              <a:rPr lang="ja-JP" altLang="en-US" sz="1846" dirty="0">
                <a:solidFill>
                  <a:srgbClr val="000000"/>
                </a:solidFill>
              </a:rPr>
              <a:t>，災害時において防災ボランティア活動が円滑に行われるよう，その</a:t>
            </a:r>
            <a:r>
              <a:rPr lang="ja-JP" altLang="en-US" sz="1846" dirty="0">
                <a:solidFill>
                  <a:srgbClr val="FF0000"/>
                </a:solidFill>
              </a:rPr>
              <a:t>活動環境の整備を図る</a:t>
            </a:r>
            <a:r>
              <a:rPr lang="ja-JP" altLang="en-US" sz="1846" dirty="0">
                <a:solidFill>
                  <a:srgbClr val="000000"/>
                </a:solidFill>
              </a:rPr>
              <a:t>ものとする。その際，平常時の登録，研修制度，災害時における防災ボランティア活動の受入れや調整を行う体制，防災ボランティア活動の拠点の確保，活動上の安全確保，被災者ニーズ等の情報提供方策等について整備を推進するものとする。</a:t>
            </a:r>
            <a:endParaRPr lang="en-US" altLang="ja-JP" sz="1846" dirty="0">
              <a:solidFill>
                <a:srgbClr val="000000"/>
              </a:solidFill>
            </a:endParaRPr>
          </a:p>
        </p:txBody>
      </p:sp>
    </p:spTree>
    <p:extLst>
      <p:ext uri="{BB962C8B-B14F-4D97-AF65-F5344CB8AC3E}">
        <p14:creationId xmlns:p14="http://schemas.microsoft.com/office/powerpoint/2010/main" val="2925781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548680"/>
            <a:ext cx="8639908" cy="669681"/>
          </a:xfrm>
        </p:spPr>
        <p:txBody>
          <a:bodyPr/>
          <a:lstStyle/>
          <a:p>
            <a:pPr>
              <a:defRPr/>
            </a:pPr>
            <a:r>
              <a:rPr lang="ja-JP" altLang="en-US" sz="1662" dirty="0" smtClean="0">
                <a:solidFill>
                  <a:srgbClr val="000000"/>
                </a:solidFill>
                <a:latin typeface="ＭＳ Ｐゴシック" pitchFamily="50" charset="-128"/>
              </a:rPr>
              <a:t>災害</a:t>
            </a:r>
            <a:r>
              <a:rPr lang="ja-JP" altLang="en-US" sz="1662" dirty="0">
                <a:solidFill>
                  <a:srgbClr val="000000"/>
                </a:solidFill>
                <a:latin typeface="ＭＳ Ｐゴシック" pitchFamily="50" charset="-128"/>
              </a:rPr>
              <a:t>対策基本法・防災基本計画の中の市民セクター</a:t>
            </a:r>
            <a:br>
              <a:rPr lang="ja-JP" altLang="en-US" sz="1662" dirty="0">
                <a:solidFill>
                  <a:srgbClr val="000000"/>
                </a:solidFill>
                <a:latin typeface="ＭＳ Ｐゴシック" pitchFamily="50" charset="-128"/>
              </a:rPr>
            </a:br>
            <a:r>
              <a:rPr lang="ja-JP" altLang="en-US" dirty="0" smtClean="0">
                <a:solidFill>
                  <a:schemeClr val="tx1"/>
                </a:solidFill>
              </a:rPr>
              <a:t>仙台防災枠組のなかの市民セクター</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16</a:t>
            </a:fld>
            <a:endParaRPr lang="en-US" altLang="ja-JP" smtClean="0">
              <a:solidFill>
                <a:srgbClr val="000000"/>
              </a:solidFill>
            </a:endParaRPr>
          </a:p>
        </p:txBody>
      </p:sp>
      <p:sp>
        <p:nvSpPr>
          <p:cNvPr id="6" name="Rectangle 3"/>
          <p:cNvSpPr txBox="1">
            <a:spLocks noChangeArrowheads="1"/>
          </p:cNvSpPr>
          <p:nvPr/>
        </p:nvSpPr>
        <p:spPr bwMode="auto">
          <a:xfrm>
            <a:off x="252046" y="1700811"/>
            <a:ext cx="8639908" cy="4823814"/>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a:buClr>
                <a:srgbClr val="808080"/>
              </a:buClr>
            </a:pPr>
            <a:r>
              <a:rPr lang="ja-JP" altLang="en-US" sz="1846" dirty="0">
                <a:solidFill>
                  <a:srgbClr val="000000"/>
                </a:solidFill>
              </a:rPr>
              <a:t>前文</a:t>
            </a:r>
            <a:endParaRPr lang="en-US" altLang="ja-JP" sz="1846" dirty="0">
              <a:solidFill>
                <a:srgbClr val="000000"/>
              </a:solidFill>
            </a:endParaRPr>
          </a:p>
          <a:p>
            <a:pPr lvl="1">
              <a:buClr>
                <a:srgbClr val="808080"/>
              </a:buClr>
            </a:pPr>
            <a:r>
              <a:rPr lang="ja-JP" altLang="en-US" sz="1662" dirty="0" smtClean="0">
                <a:solidFill>
                  <a:srgbClr val="000000"/>
                </a:solidFill>
              </a:rPr>
              <a:t>関係するステークホルダーを政策・計画・基準の企画立案及び実施関与</a:t>
            </a:r>
            <a:endParaRPr lang="en-US" altLang="ja-JP" sz="1662" dirty="0" smtClean="0">
              <a:solidFill>
                <a:srgbClr val="000000"/>
              </a:solidFill>
            </a:endParaRPr>
          </a:p>
          <a:p>
            <a:pPr lvl="1">
              <a:buClr>
                <a:srgbClr val="808080"/>
              </a:buClr>
            </a:pPr>
            <a:r>
              <a:rPr lang="ja-JP" altLang="en-US" sz="1662" dirty="0" smtClean="0">
                <a:solidFill>
                  <a:srgbClr val="000000"/>
                </a:solidFill>
              </a:rPr>
              <a:t>公共、</a:t>
            </a: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民間、</a:t>
            </a:r>
            <a:r>
              <a:rPr lang="ja-JP" altLang="en-US" sz="1662" dirty="0">
                <a:solidFill>
                  <a:srgbClr val="FF0000"/>
                </a:solidFill>
                <a:latin typeface="HGS創英角ｺﾞｼｯｸUB" panose="020B0900000000000000" pitchFamily="50" charset="-128"/>
                <a:ea typeface="HGS創英角ｺﾞｼｯｸUB" panose="020B0900000000000000" pitchFamily="50" charset="-128"/>
              </a:rPr>
              <a:t>市民</a:t>
            </a: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社会団体</a:t>
            </a:r>
            <a:r>
              <a:rPr lang="ja-JP" altLang="en-US" sz="1662" dirty="0" smtClean="0">
                <a:solidFill>
                  <a:srgbClr val="000000"/>
                </a:solidFill>
              </a:rPr>
              <a:t>、学術・科学</a:t>
            </a:r>
            <a:r>
              <a:rPr lang="ja-JP" altLang="en-US" sz="1662" dirty="0">
                <a:solidFill>
                  <a:srgbClr val="000000"/>
                </a:solidFill>
              </a:rPr>
              <a:t>研究</a:t>
            </a:r>
            <a:r>
              <a:rPr lang="ja-JP" altLang="en-US" sz="1662" dirty="0" smtClean="0">
                <a:solidFill>
                  <a:srgbClr val="000000"/>
                </a:solidFill>
              </a:rPr>
              <a:t>機関は、より緊密に</a:t>
            </a:r>
            <a:r>
              <a:rPr lang="ja-JP" altLang="en-US" sz="1662" dirty="0">
                <a:solidFill>
                  <a:srgbClr val="000000"/>
                </a:solidFill>
              </a:rPr>
              <a:t>連携</a:t>
            </a:r>
            <a:r>
              <a:rPr lang="ja-JP" altLang="en-US" sz="1662" dirty="0" smtClean="0">
                <a:solidFill>
                  <a:srgbClr val="000000"/>
                </a:solidFill>
              </a:rPr>
              <a:t>し</a:t>
            </a:r>
            <a:r>
              <a:rPr lang="ja-JP" altLang="en-US" sz="1662" dirty="0">
                <a:solidFill>
                  <a:srgbClr val="000000"/>
                </a:solidFill>
              </a:rPr>
              <a:t>、協働の機会を創出する</a:t>
            </a:r>
            <a:r>
              <a:rPr lang="ja-JP" altLang="en-US" sz="1662" dirty="0" smtClean="0">
                <a:solidFill>
                  <a:srgbClr val="000000"/>
                </a:solidFill>
              </a:rPr>
              <a:t>必要が</a:t>
            </a:r>
            <a:r>
              <a:rPr lang="ja-JP" altLang="en-US" sz="1662" dirty="0">
                <a:solidFill>
                  <a:srgbClr val="000000"/>
                </a:solidFill>
              </a:rPr>
              <a:t>ある。</a:t>
            </a:r>
            <a:endParaRPr lang="en-US" altLang="ja-JP" sz="1662" dirty="0">
              <a:solidFill>
                <a:srgbClr val="000000"/>
              </a:solidFill>
            </a:endParaRPr>
          </a:p>
          <a:p>
            <a:pPr>
              <a:buClr>
                <a:srgbClr val="808080"/>
              </a:buClr>
            </a:pPr>
            <a:endParaRPr lang="en-US" altLang="ja-JP" sz="1846" dirty="0" smtClean="0">
              <a:solidFill>
                <a:srgbClr val="000000"/>
              </a:solidFill>
            </a:endParaRPr>
          </a:p>
          <a:p>
            <a:pPr>
              <a:buClr>
                <a:srgbClr val="808080"/>
              </a:buClr>
            </a:pPr>
            <a:r>
              <a:rPr lang="ja-JP" altLang="en-US" sz="1846" dirty="0" smtClean="0">
                <a:solidFill>
                  <a:srgbClr val="000000"/>
                </a:solidFill>
              </a:rPr>
              <a:t>５．ステークホルダー</a:t>
            </a:r>
            <a:r>
              <a:rPr lang="ja-JP" altLang="en-US" sz="1846" dirty="0">
                <a:solidFill>
                  <a:srgbClr val="000000"/>
                </a:solidFill>
              </a:rPr>
              <a:t>の</a:t>
            </a:r>
            <a:r>
              <a:rPr lang="ja-JP" altLang="en-US" sz="1846" dirty="0" smtClean="0">
                <a:solidFill>
                  <a:srgbClr val="000000"/>
                </a:solidFill>
              </a:rPr>
              <a:t>役割</a:t>
            </a:r>
            <a:endParaRPr lang="en-US" altLang="ja-JP" sz="1846" dirty="0" smtClean="0">
              <a:solidFill>
                <a:srgbClr val="000000"/>
              </a:solidFill>
            </a:endParaRPr>
          </a:p>
          <a:p>
            <a:pPr lvl="1">
              <a:buClr>
                <a:srgbClr val="808080"/>
              </a:buClr>
            </a:pP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市民社会、個人ボランティア、ボランティア団体とコミュニティ団体</a:t>
            </a:r>
            <a:r>
              <a:rPr lang="ja-JP" altLang="en-US" sz="1662" dirty="0" smtClean="0">
                <a:solidFill>
                  <a:srgbClr val="000000"/>
                </a:solidFill>
              </a:rPr>
              <a:t>は、</a:t>
            </a:r>
            <a:endParaRPr lang="en-US" altLang="ja-JP" sz="1662" dirty="0" smtClean="0">
              <a:solidFill>
                <a:srgbClr val="000000"/>
              </a:solidFill>
            </a:endParaRPr>
          </a:p>
          <a:p>
            <a:pPr lvl="2">
              <a:buClr>
                <a:srgbClr val="808080"/>
              </a:buClr>
            </a:pPr>
            <a:r>
              <a:rPr lang="ja-JP" altLang="en-US" sz="1462" dirty="0" smtClean="0">
                <a:solidFill>
                  <a:srgbClr val="FF0000"/>
                </a:solidFill>
              </a:rPr>
              <a:t>公的機関と連携</a:t>
            </a:r>
            <a:r>
              <a:rPr lang="ja-JP" altLang="en-US" sz="1462" dirty="0" smtClean="0">
                <a:solidFill>
                  <a:srgbClr val="000000"/>
                </a:solidFill>
              </a:rPr>
              <a:t>し、特に災害リスク削減のための規範的</a:t>
            </a:r>
            <a:r>
              <a:rPr lang="ja-JP" altLang="en-US" sz="1462" dirty="0" smtClean="0">
                <a:solidFill>
                  <a:srgbClr val="FF0000"/>
                </a:solidFill>
              </a:rPr>
              <a:t>枠組み、基準、計画の立案と実施</a:t>
            </a:r>
            <a:r>
              <a:rPr lang="ja-JP" altLang="en-US" sz="1462" dirty="0" smtClean="0">
                <a:solidFill>
                  <a:srgbClr val="000000"/>
                </a:solidFill>
              </a:rPr>
              <a:t>において、具体的知識と実用的助言の提供を行うために参加する。</a:t>
            </a:r>
            <a:endParaRPr lang="en-US" altLang="ja-JP" sz="1462" dirty="0" smtClean="0">
              <a:solidFill>
                <a:srgbClr val="000000"/>
              </a:solidFill>
            </a:endParaRPr>
          </a:p>
          <a:p>
            <a:pPr lvl="2">
              <a:buClr>
                <a:srgbClr val="808080"/>
              </a:buClr>
            </a:pPr>
            <a:r>
              <a:rPr lang="ja-JP" altLang="en-US" sz="1462" dirty="0" smtClean="0">
                <a:solidFill>
                  <a:srgbClr val="000000"/>
                </a:solidFill>
              </a:rPr>
              <a:t>地方、国、地域及びグローバルのレベルの計画や戦略の実施に従事する</a:t>
            </a:r>
            <a:endParaRPr lang="en-US" altLang="ja-JP" sz="1462" dirty="0" smtClean="0">
              <a:solidFill>
                <a:srgbClr val="000000"/>
              </a:solidFill>
            </a:endParaRPr>
          </a:p>
          <a:p>
            <a:pPr lvl="2">
              <a:buClr>
                <a:srgbClr val="808080"/>
              </a:buClr>
            </a:pPr>
            <a:r>
              <a:rPr lang="ja-JP" altLang="en-US" sz="1462" dirty="0" smtClean="0">
                <a:solidFill>
                  <a:srgbClr val="000000"/>
                </a:solidFill>
              </a:rPr>
              <a:t>災害リスクについての意識啓発、予防文化及び教育に対して貢献及び支援する</a:t>
            </a:r>
            <a:endParaRPr lang="en-US" altLang="ja-JP" sz="1462" dirty="0" smtClean="0">
              <a:solidFill>
                <a:srgbClr val="000000"/>
              </a:solidFill>
            </a:endParaRPr>
          </a:p>
          <a:p>
            <a:pPr lvl="2">
              <a:buClr>
                <a:srgbClr val="808080"/>
              </a:buClr>
            </a:pPr>
            <a:r>
              <a:rPr lang="ja-JP" altLang="en-US" sz="1462" dirty="0" smtClean="0">
                <a:solidFill>
                  <a:srgbClr val="000000"/>
                </a:solidFill>
              </a:rPr>
              <a:t>各グループ間の相互連携を強化するような強靭性のあるコミュニティ（</a:t>
            </a:r>
            <a:r>
              <a:rPr lang="en-US" altLang="ja-JP" sz="1462" dirty="0" smtClean="0">
                <a:solidFill>
                  <a:srgbClr val="000000"/>
                </a:solidFill>
              </a:rPr>
              <a:t>Resilient</a:t>
            </a:r>
            <a:r>
              <a:rPr lang="ja-JP" altLang="en-US" sz="1462" dirty="0" smtClean="0">
                <a:solidFill>
                  <a:srgbClr val="000000"/>
                </a:solidFill>
              </a:rPr>
              <a:t> </a:t>
            </a:r>
            <a:r>
              <a:rPr lang="en-US" altLang="ja-JP" sz="1462" dirty="0" smtClean="0">
                <a:solidFill>
                  <a:srgbClr val="000000"/>
                </a:solidFill>
              </a:rPr>
              <a:t>Community</a:t>
            </a:r>
            <a:r>
              <a:rPr lang="ja-JP" altLang="en-US" sz="1462" dirty="0" smtClean="0">
                <a:solidFill>
                  <a:srgbClr val="000000"/>
                </a:solidFill>
              </a:rPr>
              <a:t>）及び包摂的（</a:t>
            </a:r>
            <a:r>
              <a:rPr lang="en-US" altLang="ja-JP" sz="1462" dirty="0" smtClean="0">
                <a:solidFill>
                  <a:srgbClr val="FF0000"/>
                </a:solidFill>
                <a:latin typeface="HGS創英角ｺﾞｼｯｸUB" panose="020B0900000000000000" pitchFamily="50" charset="-128"/>
                <a:ea typeface="HGS創英角ｺﾞｼｯｸUB" panose="020B0900000000000000" pitchFamily="50" charset="-128"/>
              </a:rPr>
              <a:t>Inclusive</a:t>
            </a:r>
            <a:r>
              <a:rPr lang="ja-JP" altLang="en-US" sz="1462" dirty="0" smtClean="0">
                <a:solidFill>
                  <a:srgbClr val="000000"/>
                </a:solidFill>
              </a:rPr>
              <a:t>）で全体社会型の災害リスク管理を提唱する</a:t>
            </a:r>
            <a:endParaRPr lang="en-US" altLang="ja-JP" sz="1462" dirty="0" smtClean="0">
              <a:solidFill>
                <a:srgbClr val="000000"/>
              </a:solidFill>
            </a:endParaRPr>
          </a:p>
        </p:txBody>
      </p:sp>
    </p:spTree>
    <p:extLst>
      <p:ext uri="{BB962C8B-B14F-4D97-AF65-F5344CB8AC3E}">
        <p14:creationId xmlns:p14="http://schemas.microsoft.com/office/powerpoint/2010/main" val="4248520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344F4B2E-F829-46DE-9E4C-1008F347E99E}" type="slidenum">
              <a:rPr lang="en-US" altLang="ja-JP" smtClean="0">
                <a:solidFill>
                  <a:srgbClr val="000000"/>
                </a:solidFill>
              </a:rPr>
              <a:pPr>
                <a:defRPr/>
              </a:pPr>
              <a:t>17</a:t>
            </a:fld>
            <a:endParaRPr lang="en-US" altLang="ja-JP">
              <a:solidFill>
                <a:srgbClr val="000000"/>
              </a:solidFill>
            </a:endParaRPr>
          </a:p>
        </p:txBody>
      </p:sp>
      <p:pic>
        <p:nvPicPr>
          <p:cNvPr id="6" name="図 5"/>
          <p:cNvPicPr>
            <a:picLocks noChangeAspect="1"/>
          </p:cNvPicPr>
          <p:nvPr/>
        </p:nvPicPr>
        <p:blipFill>
          <a:blip r:embed="rId2"/>
          <a:stretch>
            <a:fillRect/>
          </a:stretch>
        </p:blipFill>
        <p:spPr>
          <a:xfrm rot="5400000">
            <a:off x="1705372" y="-833164"/>
            <a:ext cx="5877272" cy="9505056"/>
          </a:xfrm>
          <a:prstGeom prst="rect">
            <a:avLst/>
          </a:prstGeom>
        </p:spPr>
      </p:pic>
      <p:sp>
        <p:nvSpPr>
          <p:cNvPr id="8" name="Rectangle 2"/>
          <p:cNvSpPr>
            <a:spLocks noGrp="1" noChangeArrowheads="1"/>
          </p:cNvSpPr>
          <p:nvPr>
            <p:ph type="title"/>
          </p:nvPr>
        </p:nvSpPr>
        <p:spPr>
          <a:xfrm>
            <a:off x="360058" y="434512"/>
            <a:ext cx="8639908" cy="504056"/>
          </a:xfrm>
        </p:spPr>
        <p:txBody>
          <a:bodyPr/>
          <a:lstStyle/>
          <a:p>
            <a:pPr>
              <a:defRPr/>
            </a:pPr>
            <a:r>
              <a:rPr lang="ja-JP" altLang="en-US" sz="1600" dirty="0" smtClean="0">
                <a:solidFill>
                  <a:schemeClr val="tx1"/>
                </a:solidFill>
              </a:rPr>
              <a:t>国連防災世界会議パブリックフォーラム</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災害</a:t>
            </a:r>
            <a:r>
              <a:rPr lang="ja-JP" altLang="en-US" dirty="0">
                <a:solidFill>
                  <a:schemeClr val="tx1"/>
                </a:solidFill>
              </a:rPr>
              <a:t>時</a:t>
            </a:r>
            <a:r>
              <a:rPr lang="ja-JP" altLang="en-US" dirty="0" smtClean="0">
                <a:solidFill>
                  <a:schemeClr val="tx1"/>
                </a:solidFill>
              </a:rPr>
              <a:t>における支援調整の仕組を考える</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～新たな官民連携・コーディネーション機能構築に向けて～</a:t>
            </a:r>
            <a:endParaRPr lang="ja-JP" altLang="en-US" dirty="0">
              <a:solidFill>
                <a:schemeClr val="tx1"/>
              </a:solidFill>
            </a:endParaRPr>
          </a:p>
        </p:txBody>
      </p:sp>
      <p:sp>
        <p:nvSpPr>
          <p:cNvPr id="9" name="テキスト ボックス 8"/>
          <p:cNvSpPr txBox="1"/>
          <p:nvPr/>
        </p:nvSpPr>
        <p:spPr>
          <a:xfrm>
            <a:off x="251520" y="6469161"/>
            <a:ext cx="4176464" cy="307777"/>
          </a:xfrm>
          <a:prstGeom prst="rect">
            <a:avLst/>
          </a:prstGeom>
          <a:noFill/>
        </p:spPr>
        <p:txBody>
          <a:bodyPr wrap="square" rtlCol="0">
            <a:spAutoFit/>
          </a:bodyPr>
          <a:lstStyle/>
          <a:p>
            <a:r>
              <a:rPr kumimoji="1" lang="en-US" altLang="ja-JP" sz="1400" dirty="0" smtClean="0">
                <a:latin typeface="+mn-ea"/>
              </a:rPr>
              <a:t>※</a:t>
            </a:r>
            <a:r>
              <a:rPr kumimoji="1" lang="ja-JP" altLang="en-US" sz="1400" dirty="0" smtClean="0">
                <a:latin typeface="+mn-ea"/>
              </a:rPr>
              <a:t>参照　防災白書（平成</a:t>
            </a:r>
            <a:r>
              <a:rPr kumimoji="1" lang="en-US" altLang="ja-JP" sz="1400" dirty="0" smtClean="0">
                <a:latin typeface="+mn-ea"/>
              </a:rPr>
              <a:t>27</a:t>
            </a:r>
            <a:r>
              <a:rPr kumimoji="1" lang="ja-JP" altLang="en-US" sz="1400" dirty="0" smtClean="0">
                <a:latin typeface="+mn-ea"/>
              </a:rPr>
              <a:t>年度版）</a:t>
            </a:r>
            <a:endParaRPr kumimoji="1" lang="ja-JP" altLang="en-US" sz="1400" dirty="0">
              <a:latin typeface="+mn-ea"/>
            </a:endParaRPr>
          </a:p>
        </p:txBody>
      </p:sp>
    </p:spTree>
    <p:extLst>
      <p:ext uri="{BB962C8B-B14F-4D97-AF65-F5344CB8AC3E}">
        <p14:creationId xmlns:p14="http://schemas.microsoft.com/office/powerpoint/2010/main" val="781181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012160" y="2376742"/>
            <a:ext cx="2493334" cy="4218004"/>
          </a:xfrm>
        </p:spPr>
        <p:txBody>
          <a:bodyPr/>
          <a:lstStyle/>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r>
              <a:rPr lang="en-US" altLang="ja-JP" sz="1800" dirty="0" smtClean="0"/>
              <a:t>http</a:t>
            </a:r>
            <a:r>
              <a:rPr lang="en-US" altLang="ja-JP" sz="1800" dirty="0"/>
              <a:t>://www.jvoad.jp/forum2016/#outline</a:t>
            </a:r>
            <a:endParaRPr kumimoji="1" lang="ja-JP" altLang="en-US" sz="1800" dirty="0"/>
          </a:p>
        </p:txBody>
      </p:sp>
      <p:sp>
        <p:nvSpPr>
          <p:cNvPr id="4" name="スライド番号プレースホルダー 3"/>
          <p:cNvSpPr>
            <a:spLocks noGrp="1"/>
          </p:cNvSpPr>
          <p:nvPr>
            <p:ph type="sldNum" sz="quarter" idx="11"/>
          </p:nvPr>
        </p:nvSpPr>
        <p:spPr/>
        <p:txBody>
          <a:bodyPr/>
          <a:lstStyle/>
          <a:p>
            <a:pPr>
              <a:defRPr/>
            </a:pPr>
            <a:fld id="{344F4B2E-F829-46DE-9E4C-1008F347E99E}" type="slidenum">
              <a:rPr lang="en-US" altLang="ja-JP" smtClean="0">
                <a:solidFill>
                  <a:srgbClr val="000000"/>
                </a:solidFill>
              </a:rPr>
              <a:pPr>
                <a:defRPr/>
              </a:pPr>
              <a:t>18</a:t>
            </a:fld>
            <a:endParaRPr lang="en-US" altLang="ja-JP">
              <a:solidFill>
                <a:srgbClr val="000000"/>
              </a:solidFill>
            </a:endParaRPr>
          </a:p>
        </p:txBody>
      </p:sp>
      <p:pic>
        <p:nvPicPr>
          <p:cNvPr id="5" name="図 4"/>
          <p:cNvPicPr>
            <a:picLocks noChangeAspect="1"/>
          </p:cNvPicPr>
          <p:nvPr/>
        </p:nvPicPr>
        <p:blipFill>
          <a:blip r:embed="rId2"/>
          <a:stretch>
            <a:fillRect/>
          </a:stretch>
        </p:blipFill>
        <p:spPr>
          <a:xfrm>
            <a:off x="4531" y="-243408"/>
            <a:ext cx="5616623" cy="7200799"/>
          </a:xfrm>
          <a:prstGeom prst="rect">
            <a:avLst/>
          </a:prstGeom>
        </p:spPr>
      </p:pic>
    </p:spTree>
    <p:extLst>
      <p:ext uri="{BB962C8B-B14F-4D97-AF65-F5344CB8AC3E}">
        <p14:creationId xmlns:p14="http://schemas.microsoft.com/office/powerpoint/2010/main" val="421196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475656" y="2492896"/>
            <a:ext cx="6048672" cy="3960440"/>
          </a:xfrm>
          <a:prstGeom prst="roundRect">
            <a:avLst/>
          </a:prstGeom>
          <a:gradFill>
            <a:gsLst>
              <a:gs pos="55000">
                <a:srgbClr val="A0E3AF">
                  <a:alpha val="28000"/>
                </a:srgbClr>
              </a:gs>
              <a:gs pos="45000">
                <a:srgbClr val="00B050">
                  <a:tint val="66000"/>
                  <a:satMod val="160000"/>
                  <a:alpha val="0"/>
                </a:srgbClr>
              </a:gs>
              <a:gs pos="0">
                <a:srgbClr val="00B050">
                  <a:tint val="44500"/>
                  <a:satMod val="160000"/>
                  <a:lumMod val="100000"/>
                </a:srgbClr>
              </a:gs>
              <a:gs pos="100000">
                <a:srgbClr val="00B050">
                  <a:tint val="23500"/>
                  <a:satMod val="160000"/>
                </a:srgbClr>
              </a:gs>
            </a:gsLst>
            <a:path path="circle">
              <a:fillToRect t="100000" r="100000"/>
            </a:path>
          </a:gradFill>
          <a:effectLst>
            <a:glow rad="1511300">
              <a:schemeClr val="accent3">
                <a:lumMod val="40000"/>
                <a:lumOff val="60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dirty="0" smtClean="0">
              <a:solidFill>
                <a:prstClr val="black"/>
              </a:solidFill>
            </a:endParaRPr>
          </a:p>
          <a:p>
            <a:pPr algn="ctr"/>
            <a:endParaRPr lang="en-US" altLang="ja-JP" sz="3600" dirty="0">
              <a:solidFill>
                <a:prstClr val="black"/>
              </a:solidFill>
            </a:endParaRPr>
          </a:p>
          <a:p>
            <a:pPr algn="ctr"/>
            <a:r>
              <a:rPr lang="en-US" altLang="ja-JP" sz="3600" dirty="0" smtClean="0">
                <a:solidFill>
                  <a:prstClr val="black"/>
                </a:solidFill>
              </a:rPr>
              <a:t>JVOAD</a:t>
            </a:r>
          </a:p>
          <a:p>
            <a:pPr algn="ctr"/>
            <a:endParaRPr lang="en-US" altLang="ja-JP" sz="3600" dirty="0" smtClean="0">
              <a:solidFill>
                <a:prstClr val="black"/>
              </a:solidFill>
            </a:endParaRPr>
          </a:p>
          <a:p>
            <a:pPr algn="ctr"/>
            <a:endParaRPr lang="en-US" altLang="ja-JP" sz="3600" dirty="0">
              <a:solidFill>
                <a:prstClr val="black"/>
              </a:solidFill>
            </a:endParaRPr>
          </a:p>
          <a:p>
            <a:pPr algn="ctr"/>
            <a:endParaRPr lang="en-US" altLang="ja-JP" sz="3600" dirty="0" smtClean="0">
              <a:solidFill>
                <a:prstClr val="black"/>
              </a:solidFill>
            </a:endParaRPr>
          </a:p>
          <a:p>
            <a:pPr algn="ctr"/>
            <a:endParaRPr lang="en-US" altLang="ja-JP" sz="3600" dirty="0">
              <a:solidFill>
                <a:prstClr val="black"/>
              </a:solidFill>
            </a:endParaRPr>
          </a:p>
          <a:p>
            <a:pPr algn="ctr"/>
            <a:endParaRPr lang="en-US" altLang="ja-JP" sz="3600" dirty="0" smtClean="0">
              <a:solidFill>
                <a:prstClr val="black"/>
              </a:solidFill>
            </a:endParaRPr>
          </a:p>
        </p:txBody>
      </p:sp>
      <p:sp>
        <p:nvSpPr>
          <p:cNvPr id="6" name="正方形/長方形 5"/>
          <p:cNvSpPr/>
          <p:nvPr/>
        </p:nvSpPr>
        <p:spPr>
          <a:xfrm>
            <a:off x="611560" y="1484784"/>
            <a:ext cx="7848872" cy="5184576"/>
          </a:xfrm>
          <a:prstGeom prst="rect">
            <a:avLst/>
          </a:prstGeom>
          <a:noFill/>
          <a:effectLst>
            <a:glow rad="63500">
              <a:schemeClr val="accent3">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0" y="188640"/>
            <a:ext cx="9144000" cy="706090"/>
          </a:xfrm>
        </p:spPr>
        <p:txBody>
          <a:bodyPr>
            <a:noAutofit/>
          </a:bodyPr>
          <a:lstStyle/>
          <a:p>
            <a:r>
              <a:rPr kumimoji="1" lang="ja-JP" altLang="en-US" sz="3200" dirty="0" smtClean="0"/>
              <a:t>全国災害ボランティア支援</a:t>
            </a:r>
            <a:r>
              <a:rPr lang="ja-JP" altLang="en-US" sz="3200" dirty="0"/>
              <a:t>団体</a:t>
            </a:r>
            <a:r>
              <a:rPr kumimoji="1" lang="ja-JP" altLang="en-US" sz="3200" dirty="0" smtClean="0"/>
              <a:t>ネットワーク</a:t>
            </a:r>
            <a:r>
              <a:rPr kumimoji="1" lang="en-US" altLang="ja-JP" sz="3200" dirty="0" smtClean="0"/>
              <a:t/>
            </a:r>
            <a:br>
              <a:rPr kumimoji="1" lang="en-US" altLang="ja-JP" sz="3200" dirty="0" smtClean="0"/>
            </a:br>
            <a:r>
              <a:rPr kumimoji="1" lang="en-US" altLang="ja-JP" sz="3200" dirty="0" smtClean="0"/>
              <a:t>JVOAD</a:t>
            </a:r>
            <a:r>
              <a:rPr kumimoji="1" lang="ja-JP" altLang="en-US" sz="3200" dirty="0" smtClean="0"/>
              <a:t>の概念</a:t>
            </a:r>
            <a:endParaRPr kumimoji="1" lang="ja-JP" altLang="en-US" sz="3200" dirty="0"/>
          </a:p>
        </p:txBody>
      </p:sp>
      <p:sp>
        <p:nvSpPr>
          <p:cNvPr id="4" name="テキスト ボックス 3"/>
          <p:cNvSpPr txBox="1"/>
          <p:nvPr/>
        </p:nvSpPr>
        <p:spPr>
          <a:xfrm>
            <a:off x="611560" y="1084674"/>
            <a:ext cx="2952328" cy="400110"/>
          </a:xfrm>
          <a:prstGeom prst="rect">
            <a:avLst/>
          </a:prstGeom>
          <a:noFill/>
        </p:spPr>
        <p:txBody>
          <a:bodyPr wrap="square" rtlCol="0">
            <a:spAutoFit/>
          </a:bodyPr>
          <a:lstStyle/>
          <a:p>
            <a:r>
              <a:rPr lang="ja-JP" altLang="en-US" sz="2000" dirty="0" smtClean="0">
                <a:solidFill>
                  <a:prstClr val="black"/>
                </a:solidFill>
              </a:rPr>
              <a:t>被災者・被災地支援</a:t>
            </a:r>
            <a:endParaRPr lang="ja-JP" altLang="en-US" sz="2000" dirty="0">
              <a:solidFill>
                <a:prstClr val="black"/>
              </a:solidFill>
            </a:endParaRPr>
          </a:p>
        </p:txBody>
      </p:sp>
      <p:sp>
        <p:nvSpPr>
          <p:cNvPr id="10" name="テキスト ボックス 9"/>
          <p:cNvSpPr txBox="1"/>
          <p:nvPr/>
        </p:nvSpPr>
        <p:spPr>
          <a:xfrm>
            <a:off x="2124654" y="3899656"/>
            <a:ext cx="4894691" cy="677108"/>
          </a:xfrm>
          <a:prstGeom prst="rect">
            <a:avLst/>
          </a:prstGeom>
          <a:noFill/>
        </p:spPr>
        <p:txBody>
          <a:bodyPr wrap="square" rtlCol="0">
            <a:spAutoFit/>
          </a:bodyPr>
          <a:lstStyle/>
          <a:p>
            <a:pPr algn="ctr"/>
            <a:r>
              <a:rPr lang="ja-JP" altLang="en-US" sz="1900" dirty="0" smtClean="0">
                <a:solidFill>
                  <a:prstClr val="black"/>
                </a:solidFill>
              </a:rPr>
              <a:t>災害</a:t>
            </a:r>
            <a:r>
              <a:rPr lang="ja-JP" altLang="en-US" sz="1900" dirty="0">
                <a:solidFill>
                  <a:prstClr val="black"/>
                </a:solidFill>
              </a:rPr>
              <a:t>対応の課題を解決する</a:t>
            </a:r>
            <a:r>
              <a:rPr lang="ja-JP" altLang="en-US" sz="1900" dirty="0" smtClean="0">
                <a:solidFill>
                  <a:prstClr val="black"/>
                </a:solidFill>
              </a:rPr>
              <a:t>ため、支援者間の連携促進と支援の調整を実行する</a:t>
            </a:r>
            <a:endParaRPr lang="en-US" altLang="ja-JP" sz="1900" dirty="0">
              <a:solidFill>
                <a:prstClr val="black"/>
              </a:solidFill>
            </a:endParaRPr>
          </a:p>
        </p:txBody>
      </p:sp>
      <p:sp>
        <p:nvSpPr>
          <p:cNvPr id="11" name="円/楕円 10"/>
          <p:cNvSpPr/>
          <p:nvPr/>
        </p:nvSpPr>
        <p:spPr>
          <a:xfrm flipH="1">
            <a:off x="1187624" y="1874731"/>
            <a:ext cx="2425616" cy="1876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行政による</a:t>
            </a:r>
            <a:endParaRPr lang="en-US" altLang="ja-JP" sz="2400" dirty="0">
              <a:solidFill>
                <a:prstClr val="white"/>
              </a:solidFill>
            </a:endParaRPr>
          </a:p>
          <a:p>
            <a:pPr algn="ctr"/>
            <a:r>
              <a:rPr lang="ja-JP" altLang="en-US" sz="2400" dirty="0">
                <a:solidFill>
                  <a:prstClr val="white"/>
                </a:solidFill>
              </a:rPr>
              <a:t>被災者支援</a:t>
            </a:r>
            <a:endParaRPr lang="en-US" altLang="ja-JP" sz="2400" dirty="0">
              <a:solidFill>
                <a:prstClr val="white"/>
              </a:solidFill>
            </a:endParaRPr>
          </a:p>
          <a:p>
            <a:pPr algn="ctr"/>
            <a:r>
              <a:rPr lang="ja-JP" altLang="en-US" dirty="0">
                <a:solidFill>
                  <a:prstClr val="white"/>
                </a:solidFill>
              </a:rPr>
              <a:t>（国、都道府県</a:t>
            </a:r>
            <a:endParaRPr lang="en-US" altLang="ja-JP" dirty="0">
              <a:solidFill>
                <a:prstClr val="white"/>
              </a:solidFill>
            </a:endParaRPr>
          </a:p>
          <a:p>
            <a:pPr algn="ctr"/>
            <a:r>
              <a:rPr lang="ja-JP" altLang="en-US" dirty="0">
                <a:solidFill>
                  <a:prstClr val="white"/>
                </a:solidFill>
              </a:rPr>
              <a:t>区市町村）</a:t>
            </a:r>
          </a:p>
        </p:txBody>
      </p:sp>
      <p:sp>
        <p:nvSpPr>
          <p:cNvPr id="12" name="円/楕円 11"/>
          <p:cNvSpPr/>
          <p:nvPr/>
        </p:nvSpPr>
        <p:spPr>
          <a:xfrm flipH="1">
            <a:off x="5388212" y="1874731"/>
            <a:ext cx="2424148" cy="187657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企業</a:t>
            </a:r>
            <a:r>
              <a:rPr lang="ja-JP" altLang="en-US" sz="2400" dirty="0" smtClean="0">
                <a:solidFill>
                  <a:prstClr val="white"/>
                </a:solidFill>
              </a:rPr>
              <a:t>に</a:t>
            </a:r>
            <a:r>
              <a:rPr lang="ja-JP" altLang="en-US" sz="2400" dirty="0">
                <a:solidFill>
                  <a:prstClr val="white"/>
                </a:solidFill>
              </a:rPr>
              <a:t>よる</a:t>
            </a:r>
            <a:endParaRPr lang="en-US" altLang="ja-JP" sz="2400" dirty="0">
              <a:solidFill>
                <a:prstClr val="white"/>
              </a:solidFill>
            </a:endParaRPr>
          </a:p>
          <a:p>
            <a:pPr algn="ctr"/>
            <a:r>
              <a:rPr lang="ja-JP" altLang="en-US" sz="2400" dirty="0">
                <a:solidFill>
                  <a:prstClr val="white"/>
                </a:solidFill>
              </a:rPr>
              <a:t>被災者支援</a:t>
            </a:r>
            <a:endParaRPr lang="en-US" altLang="ja-JP" sz="2400" dirty="0">
              <a:solidFill>
                <a:prstClr val="white"/>
              </a:solidFill>
            </a:endParaRPr>
          </a:p>
          <a:p>
            <a:pPr algn="ctr"/>
            <a:endParaRPr lang="ja-JP" altLang="en-US" dirty="0">
              <a:solidFill>
                <a:prstClr val="white"/>
              </a:solidFill>
            </a:endParaRPr>
          </a:p>
        </p:txBody>
      </p:sp>
      <p:sp>
        <p:nvSpPr>
          <p:cNvPr id="13" name="円/楕円 12"/>
          <p:cNvSpPr/>
          <p:nvPr/>
        </p:nvSpPr>
        <p:spPr>
          <a:xfrm flipH="1">
            <a:off x="2549744" y="4576764"/>
            <a:ext cx="3900494" cy="18765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white"/>
                </a:solidFill>
              </a:rPr>
              <a:t>市民セクターに</a:t>
            </a:r>
            <a:r>
              <a:rPr lang="ja-JP" altLang="en-US" sz="2400" dirty="0">
                <a:solidFill>
                  <a:prstClr val="white"/>
                </a:solidFill>
              </a:rPr>
              <a:t>よる</a:t>
            </a:r>
            <a:endParaRPr lang="en-US" altLang="ja-JP" sz="2400" dirty="0">
              <a:solidFill>
                <a:prstClr val="white"/>
              </a:solidFill>
            </a:endParaRPr>
          </a:p>
          <a:p>
            <a:pPr algn="ctr"/>
            <a:r>
              <a:rPr lang="ja-JP" altLang="en-US" sz="2400" dirty="0">
                <a:solidFill>
                  <a:prstClr val="white"/>
                </a:solidFill>
              </a:rPr>
              <a:t>被災者</a:t>
            </a:r>
            <a:r>
              <a:rPr lang="ja-JP" altLang="en-US" sz="2400" dirty="0" smtClean="0">
                <a:solidFill>
                  <a:prstClr val="white"/>
                </a:solidFill>
              </a:rPr>
              <a:t>支援</a:t>
            </a:r>
          </a:p>
          <a:p>
            <a:pPr algn="ctr"/>
            <a:r>
              <a:rPr lang="ja-JP" altLang="en-US" dirty="0" smtClean="0">
                <a:solidFill>
                  <a:prstClr val="white"/>
                </a:solidFill>
              </a:rPr>
              <a:t>（</a:t>
            </a:r>
            <a:r>
              <a:rPr lang="en-US" altLang="ja-JP" dirty="0" smtClean="0">
                <a:solidFill>
                  <a:prstClr val="white"/>
                </a:solidFill>
              </a:rPr>
              <a:t>NPO</a:t>
            </a:r>
            <a:r>
              <a:rPr lang="ja-JP" altLang="en-US" dirty="0" smtClean="0">
                <a:solidFill>
                  <a:prstClr val="white"/>
                </a:solidFill>
              </a:rPr>
              <a:t>・</a:t>
            </a:r>
            <a:r>
              <a:rPr lang="en-US" altLang="ja-JP" dirty="0" smtClean="0">
                <a:solidFill>
                  <a:prstClr val="white"/>
                </a:solidFill>
              </a:rPr>
              <a:t>NGO</a:t>
            </a:r>
            <a:r>
              <a:rPr lang="ja-JP" altLang="en-US" dirty="0" smtClean="0">
                <a:solidFill>
                  <a:prstClr val="white"/>
                </a:solidFill>
              </a:rPr>
              <a:t>・ボランティア等）</a:t>
            </a:r>
            <a:endParaRPr lang="ja-JP" altLang="en-US" dirty="0">
              <a:solidFill>
                <a:prstClr val="white"/>
              </a:solidFill>
            </a:endParaRPr>
          </a:p>
        </p:txBody>
      </p:sp>
    </p:spTree>
    <p:extLst>
      <p:ext uri="{BB962C8B-B14F-4D97-AF65-F5344CB8AC3E}">
        <p14:creationId xmlns:p14="http://schemas.microsoft.com/office/powerpoint/2010/main" val="389042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1520" y="404664"/>
            <a:ext cx="8639908" cy="669681"/>
          </a:xfrm>
        </p:spPr>
        <p:txBody>
          <a:bodyPr/>
          <a:lstStyle/>
          <a:p>
            <a:r>
              <a:rPr lang="ja-JP" altLang="en-US" sz="1662" dirty="0">
                <a:solidFill>
                  <a:srgbClr val="000000"/>
                </a:solidFill>
                <a:latin typeface="ＭＳ Ｐゴシック" pitchFamily="50" charset="-128"/>
              </a:rPr>
              <a:t>はじめに</a:t>
            </a:r>
            <a:br>
              <a:rPr lang="ja-JP" altLang="en-US" sz="1662" dirty="0">
                <a:solidFill>
                  <a:srgbClr val="000000"/>
                </a:solidFill>
                <a:latin typeface="ＭＳ Ｐゴシック" pitchFamily="50" charset="-128"/>
              </a:rPr>
            </a:br>
            <a:r>
              <a:rPr lang="ja-JP" altLang="en-US" dirty="0">
                <a:solidFill>
                  <a:schemeClr val="tx1"/>
                </a:solidFill>
              </a:rPr>
              <a:t>自己</a:t>
            </a:r>
            <a:r>
              <a:rPr lang="ja-JP" altLang="en-US" dirty="0" smtClean="0">
                <a:solidFill>
                  <a:schemeClr val="tx1"/>
                </a:solidFill>
              </a:rPr>
              <a:t>紹介</a:t>
            </a:r>
            <a:r>
              <a:rPr lang="ja-JP" altLang="en-US" dirty="0">
                <a:solidFill>
                  <a:schemeClr val="tx1"/>
                </a:solidFill>
              </a:rPr>
              <a:t>　明城　</a:t>
            </a:r>
            <a:r>
              <a:rPr lang="ja-JP" altLang="en-US" dirty="0" smtClean="0"/>
              <a:t>徹也　</a:t>
            </a:r>
            <a:endParaRPr lang="ja-JP" altLang="en-US" dirty="0" smtClean="0">
              <a:solidFill>
                <a:schemeClr val="tx1"/>
              </a:solidFill>
            </a:endParaRPr>
          </a:p>
        </p:txBody>
      </p:sp>
      <p:sp>
        <p:nvSpPr>
          <p:cNvPr id="5123" name="スライド番号プレースホルダ 17"/>
          <p:cNvSpPr>
            <a:spLocks noGrp="1"/>
          </p:cNvSpPr>
          <p:nvPr>
            <p:ph type="sldNum" sz="quarter" idx="11"/>
          </p:nvPr>
        </p:nvSpPr>
        <p:spPr>
          <a:noFill/>
        </p:spPr>
        <p:txBody>
          <a:bodyPr/>
          <a:lstStyle/>
          <a:p>
            <a:fld id="{C1F22BBA-08C6-4540-8AB4-C6DCA086F860}" type="slidenum">
              <a:rPr lang="en-US" altLang="ja-JP" smtClean="0">
                <a:solidFill>
                  <a:srgbClr val="000000"/>
                </a:solidFill>
                <a:ea typeface="ＭＳ Ｐゴシック" charset="-128"/>
              </a:rPr>
              <a:pPr/>
              <a:t>2</a:t>
            </a:fld>
            <a:endParaRPr lang="en-US" altLang="ja-JP" smtClean="0">
              <a:solidFill>
                <a:srgbClr val="000000"/>
              </a:solidFill>
              <a:ea typeface="ＭＳ Ｐゴシック" charset="-128"/>
            </a:endParaRPr>
          </a:p>
        </p:txBody>
      </p:sp>
      <p:sp>
        <p:nvSpPr>
          <p:cNvPr id="6" name="コンテンツ プレースホルダー 2"/>
          <p:cNvSpPr txBox="1">
            <a:spLocks/>
          </p:cNvSpPr>
          <p:nvPr/>
        </p:nvSpPr>
        <p:spPr bwMode="auto">
          <a:xfrm>
            <a:off x="467544" y="1628800"/>
            <a:ext cx="7871028" cy="470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defRPr/>
            </a:pPr>
            <a:r>
              <a:rPr lang="ja-JP" altLang="en-US" sz="1800" kern="0" dirty="0">
                <a:solidFill>
                  <a:sysClr val="windowText" lastClr="000000"/>
                </a:solidFill>
                <a:latin typeface="Arial"/>
              </a:rPr>
              <a:t>建設会社に勤務　</a:t>
            </a:r>
            <a:r>
              <a:rPr lang="en-US" altLang="ja-JP" sz="1800" kern="0" dirty="0">
                <a:solidFill>
                  <a:sysClr val="windowText" lastClr="000000"/>
                </a:solidFill>
                <a:latin typeface="Arial"/>
              </a:rPr>
              <a:t>1993</a:t>
            </a:r>
            <a:r>
              <a:rPr lang="ja-JP" altLang="en-US" sz="1800" kern="0" dirty="0">
                <a:solidFill>
                  <a:sysClr val="windowText" lastClr="000000"/>
                </a:solidFill>
                <a:latin typeface="Arial"/>
              </a:rPr>
              <a:t>年～</a:t>
            </a:r>
            <a:r>
              <a:rPr lang="en-US" altLang="ja-JP" sz="1800" kern="0" dirty="0">
                <a:solidFill>
                  <a:sysClr val="windowText" lastClr="000000"/>
                </a:solidFill>
                <a:latin typeface="Arial"/>
              </a:rPr>
              <a:t>1996</a:t>
            </a:r>
            <a:r>
              <a:rPr lang="ja-JP" altLang="en-US" sz="1800" kern="0" dirty="0">
                <a:solidFill>
                  <a:sysClr val="windowText" lastClr="000000"/>
                </a:solidFill>
                <a:latin typeface="Arial"/>
              </a:rPr>
              <a:t>年</a:t>
            </a:r>
            <a:endParaRPr lang="en-US" altLang="ja-JP" sz="1800" kern="0" dirty="0">
              <a:solidFill>
                <a:sysClr val="windowText" lastClr="000000"/>
              </a:solidFill>
              <a:latin typeface="Arial"/>
            </a:endParaRPr>
          </a:p>
          <a:p>
            <a:pPr>
              <a:defRPr/>
            </a:pPr>
            <a:r>
              <a:rPr lang="en-US" altLang="ja-JP" sz="1800" kern="0" dirty="0">
                <a:solidFill>
                  <a:sysClr val="windowText" lastClr="000000"/>
                </a:solidFill>
                <a:latin typeface="Arial"/>
              </a:rPr>
              <a:t>NGO</a:t>
            </a:r>
            <a:r>
              <a:rPr lang="ja-JP" altLang="en-US" sz="1800" kern="0" dirty="0">
                <a:solidFill>
                  <a:sysClr val="windowText" lastClr="000000"/>
                </a:solidFill>
                <a:latin typeface="Arial"/>
              </a:rPr>
              <a:t>業界に転職　</a:t>
            </a:r>
            <a:r>
              <a:rPr lang="en-US" altLang="ja-JP" sz="1800" kern="0" dirty="0">
                <a:solidFill>
                  <a:sysClr val="windowText" lastClr="000000"/>
                </a:solidFill>
                <a:latin typeface="Arial"/>
              </a:rPr>
              <a:t>1996</a:t>
            </a:r>
            <a:r>
              <a:rPr lang="ja-JP" altLang="en-US" sz="1800" kern="0" dirty="0">
                <a:solidFill>
                  <a:sysClr val="windowText" lastClr="000000"/>
                </a:solidFill>
                <a:latin typeface="Arial"/>
              </a:rPr>
              <a:t>年～　（以下、主なプロジェクト）</a:t>
            </a:r>
          </a:p>
          <a:p>
            <a:pPr lvl="1">
              <a:defRPr/>
            </a:pPr>
            <a:r>
              <a:rPr lang="ja-JP" altLang="en-US" sz="1662" kern="0" dirty="0">
                <a:solidFill>
                  <a:sysClr val="windowText" lastClr="000000"/>
                </a:solidFill>
                <a:latin typeface="Arial"/>
              </a:rPr>
              <a:t>ルワンダ帰還民支援事業（ルワンダ）　</a:t>
            </a:r>
            <a:r>
              <a:rPr lang="en-US" altLang="ja-JP" sz="1662" kern="0" dirty="0">
                <a:solidFill>
                  <a:sysClr val="windowText" lastClr="000000"/>
                </a:solidFill>
                <a:latin typeface="Arial"/>
              </a:rPr>
              <a:t>1997</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シエラレオネ帰還民支援事業（シエラレオ）　</a:t>
            </a:r>
            <a:r>
              <a:rPr lang="en-US" altLang="ja-JP" sz="1662" kern="0" dirty="0">
                <a:solidFill>
                  <a:sysClr val="windowText" lastClr="000000"/>
                </a:solidFill>
                <a:latin typeface="Arial"/>
              </a:rPr>
              <a:t>2001</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リベリア難民支援事業（シエラレオネ）　</a:t>
            </a:r>
            <a:r>
              <a:rPr lang="en-US" altLang="ja-JP" sz="1662" kern="0" dirty="0">
                <a:solidFill>
                  <a:sysClr val="windowText" lastClr="000000"/>
                </a:solidFill>
                <a:latin typeface="Arial"/>
              </a:rPr>
              <a:t>2001</a:t>
            </a:r>
            <a:r>
              <a:rPr lang="ja-JP" altLang="en-US" sz="1662" kern="0" dirty="0">
                <a:solidFill>
                  <a:sysClr val="windowText" lastClr="000000"/>
                </a:solidFill>
                <a:latin typeface="Arial"/>
              </a:rPr>
              <a:t>年、</a:t>
            </a:r>
            <a:r>
              <a:rPr lang="en-US" altLang="ja-JP" sz="1662" kern="0" dirty="0">
                <a:solidFill>
                  <a:sysClr val="windowText" lastClr="000000"/>
                </a:solidFill>
                <a:latin typeface="Arial"/>
              </a:rPr>
              <a:t>2005</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アフガニスタン北部における再定住支援事業（アフガニスタン）　</a:t>
            </a:r>
            <a:r>
              <a:rPr lang="en-US" altLang="ja-JP" sz="1662" kern="0" dirty="0">
                <a:solidFill>
                  <a:sysClr val="windowText" lastClr="000000"/>
                </a:solidFill>
                <a:latin typeface="Arial"/>
              </a:rPr>
              <a:t>2005</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パキスタン地震被災者支援事業（パキスタン）　</a:t>
            </a:r>
            <a:r>
              <a:rPr lang="en-US" altLang="ja-JP" sz="1662" kern="0" dirty="0">
                <a:solidFill>
                  <a:sysClr val="windowText" lastClr="000000"/>
                </a:solidFill>
                <a:latin typeface="Arial"/>
              </a:rPr>
              <a:t>2005</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南部スーダン帰還民支援事業（スーダン）　</a:t>
            </a:r>
            <a:r>
              <a:rPr lang="en-US" altLang="ja-JP" sz="1662" kern="0" dirty="0">
                <a:solidFill>
                  <a:sysClr val="windowText" lastClr="000000"/>
                </a:solidFill>
                <a:latin typeface="Arial"/>
              </a:rPr>
              <a:t>2006</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スリランカ北部国内避難民支援事業（スリランカ）　</a:t>
            </a:r>
            <a:r>
              <a:rPr lang="en-US" altLang="ja-JP" sz="1662" kern="0" dirty="0">
                <a:solidFill>
                  <a:sysClr val="windowText" lastClr="000000"/>
                </a:solidFill>
                <a:latin typeface="Arial"/>
              </a:rPr>
              <a:t>2009</a:t>
            </a:r>
            <a:r>
              <a:rPr lang="ja-JP" altLang="en-US" sz="1662" kern="0" dirty="0">
                <a:solidFill>
                  <a:sysClr val="windowText" lastClr="000000"/>
                </a:solidFill>
                <a:latin typeface="Arial"/>
              </a:rPr>
              <a:t>年</a:t>
            </a:r>
          </a:p>
          <a:p>
            <a:pPr lvl="1">
              <a:defRPr/>
            </a:pPr>
            <a:r>
              <a:rPr lang="ja-JP" altLang="en-US" sz="1662" kern="0" dirty="0">
                <a:solidFill>
                  <a:sysClr val="windowText" lastClr="000000"/>
                </a:solidFill>
                <a:latin typeface="Arial"/>
              </a:rPr>
              <a:t>東日本大震災被災者支援プログラム（東北）　</a:t>
            </a:r>
            <a:r>
              <a:rPr lang="en-US" altLang="ja-JP" sz="1662" kern="0" dirty="0">
                <a:solidFill>
                  <a:sysClr val="windowText" lastClr="000000"/>
                </a:solidFill>
                <a:latin typeface="Arial"/>
              </a:rPr>
              <a:t>2011</a:t>
            </a:r>
            <a:r>
              <a:rPr lang="ja-JP" altLang="en-US" sz="1662" kern="0" dirty="0">
                <a:solidFill>
                  <a:sysClr val="windowText" lastClr="000000"/>
                </a:solidFill>
                <a:latin typeface="Arial"/>
              </a:rPr>
              <a:t>年～</a:t>
            </a:r>
            <a:r>
              <a:rPr lang="en-US" altLang="ja-JP" sz="1662" kern="0" dirty="0">
                <a:solidFill>
                  <a:sysClr val="windowText" lastClr="000000"/>
                </a:solidFill>
                <a:latin typeface="Arial"/>
              </a:rPr>
              <a:t>2015</a:t>
            </a:r>
            <a:r>
              <a:rPr lang="ja-JP" altLang="en-US" sz="1662" kern="0" dirty="0">
                <a:solidFill>
                  <a:sysClr val="windowText" lastClr="000000"/>
                </a:solidFill>
                <a:latin typeface="Arial"/>
              </a:rPr>
              <a:t>年</a:t>
            </a:r>
            <a:endParaRPr lang="en-US" altLang="ja-JP" sz="1662" kern="0" dirty="0">
              <a:solidFill>
                <a:sysClr val="windowText" lastClr="000000"/>
              </a:solidFill>
              <a:latin typeface="Arial"/>
            </a:endParaRPr>
          </a:p>
          <a:p>
            <a:pPr lvl="2">
              <a:defRPr/>
            </a:pPr>
            <a:r>
              <a:rPr lang="en-US" altLang="ja-JP" sz="1477" kern="0" dirty="0">
                <a:solidFill>
                  <a:sysClr val="windowText" lastClr="000000"/>
                </a:solidFill>
                <a:latin typeface="Arial"/>
              </a:rPr>
              <a:t>2012</a:t>
            </a:r>
            <a:r>
              <a:rPr lang="ja-JP" altLang="en-US" sz="1477" kern="0" dirty="0">
                <a:solidFill>
                  <a:sysClr val="windowText" lastClr="000000"/>
                </a:solidFill>
                <a:latin typeface="Arial"/>
              </a:rPr>
              <a:t>年度から「静岡県内外の災害ボランティアによる救援活動のための図上訓練</a:t>
            </a:r>
            <a:r>
              <a:rPr lang="ja-JP" altLang="en-US" sz="1477" kern="0" dirty="0" smtClean="0">
                <a:solidFill>
                  <a:sysClr val="windowText" lastClr="000000"/>
                </a:solidFill>
                <a:latin typeface="Arial"/>
              </a:rPr>
              <a:t>」ワーキンググループメンバー</a:t>
            </a:r>
            <a:endParaRPr lang="en-US" altLang="ja-JP" sz="1477" kern="0" dirty="0" smtClean="0">
              <a:solidFill>
                <a:sysClr val="windowText" lastClr="000000"/>
              </a:solidFill>
              <a:latin typeface="Arial"/>
            </a:endParaRPr>
          </a:p>
          <a:p>
            <a:pPr lvl="2">
              <a:defRPr/>
            </a:pPr>
            <a:r>
              <a:rPr lang="en-US" altLang="ja-JP" sz="1477" kern="0" dirty="0" smtClean="0">
                <a:solidFill>
                  <a:sysClr val="windowText" lastClr="000000"/>
                </a:solidFill>
                <a:latin typeface="Arial"/>
              </a:rPr>
              <a:t>2014</a:t>
            </a:r>
            <a:r>
              <a:rPr lang="ja-JP" altLang="en-US" sz="1477" kern="0" dirty="0" smtClean="0">
                <a:solidFill>
                  <a:sysClr val="windowText" lastClr="000000"/>
                </a:solidFill>
                <a:latin typeface="Arial"/>
              </a:rPr>
              <a:t>年度「大規模災害時におけるボランティア活動の広域連携に関する意見交換」メンバー</a:t>
            </a:r>
            <a:endParaRPr lang="ja-JP" altLang="en-US" sz="1477" kern="0" dirty="0">
              <a:solidFill>
                <a:sysClr val="windowText" lastClr="000000"/>
              </a:solidFill>
              <a:latin typeface="Arial"/>
            </a:endParaRPr>
          </a:p>
          <a:p>
            <a:pPr>
              <a:defRPr/>
            </a:pPr>
            <a:endParaRPr lang="en-US" altLang="ja-JP" sz="1800" kern="0" dirty="0" smtClean="0">
              <a:solidFill>
                <a:srgbClr val="000000"/>
              </a:solidFill>
              <a:latin typeface="Arial"/>
            </a:endParaRPr>
          </a:p>
          <a:p>
            <a:pPr>
              <a:defRPr/>
            </a:pPr>
            <a:r>
              <a:rPr lang="en-US" altLang="ja-JP" sz="1800" kern="0" dirty="0" smtClean="0">
                <a:solidFill>
                  <a:srgbClr val="000000"/>
                </a:solidFill>
                <a:latin typeface="Arial"/>
              </a:rPr>
              <a:t>2015</a:t>
            </a:r>
            <a:r>
              <a:rPr lang="ja-JP" altLang="en-US" sz="1800" kern="0" dirty="0">
                <a:solidFill>
                  <a:srgbClr val="000000"/>
                </a:solidFill>
                <a:latin typeface="Arial"/>
              </a:rPr>
              <a:t>年</a:t>
            </a:r>
            <a:r>
              <a:rPr lang="en-US" altLang="ja-JP" sz="1800" kern="0" dirty="0">
                <a:solidFill>
                  <a:srgbClr val="000000"/>
                </a:solidFill>
                <a:latin typeface="Arial"/>
              </a:rPr>
              <a:t>4</a:t>
            </a:r>
            <a:r>
              <a:rPr lang="ja-JP" altLang="en-US" sz="1800" kern="0" dirty="0">
                <a:solidFill>
                  <a:srgbClr val="000000"/>
                </a:solidFill>
                <a:latin typeface="Arial"/>
              </a:rPr>
              <a:t>月から、全国災害ボランティア支援団体ネットワーク（</a:t>
            </a:r>
            <a:r>
              <a:rPr lang="en-US" altLang="ja-JP" sz="1800" kern="0" dirty="0">
                <a:solidFill>
                  <a:srgbClr val="000000"/>
                </a:solidFill>
                <a:latin typeface="Arial"/>
              </a:rPr>
              <a:t>JVOAD</a:t>
            </a:r>
            <a:r>
              <a:rPr lang="ja-JP" altLang="en-US" sz="1800" kern="0" dirty="0">
                <a:solidFill>
                  <a:srgbClr val="000000"/>
                </a:solidFill>
                <a:latin typeface="Arial"/>
              </a:rPr>
              <a:t>）準備会事務局長として、支援調整の仕組みづくりに</a:t>
            </a:r>
            <a:r>
              <a:rPr lang="ja-JP" altLang="en-US" sz="1800" kern="0" dirty="0" smtClean="0">
                <a:solidFill>
                  <a:srgbClr val="000000"/>
                </a:solidFill>
                <a:latin typeface="Arial"/>
              </a:rPr>
              <a:t>取り組む</a:t>
            </a:r>
            <a:endParaRPr lang="en-US" altLang="ja-JP" sz="1662" kern="0" dirty="0">
              <a:solidFill>
                <a:sysClr val="windowText" lastClr="000000"/>
              </a:solidFill>
              <a:latin typeface="Arial"/>
            </a:endParaRPr>
          </a:p>
          <a:p>
            <a:pPr lvl="1" indent="-316531">
              <a:buFontTx/>
              <a:buChar char="•"/>
              <a:defRPr/>
            </a:pPr>
            <a:endParaRPr lang="ja-JP" altLang="en-US" sz="1662" kern="0" dirty="0">
              <a:solidFill>
                <a:sysClr val="windowText" lastClr="000000"/>
              </a:solidFill>
              <a:latin typeface="Arial"/>
            </a:endParaRPr>
          </a:p>
        </p:txBody>
      </p:sp>
    </p:spTree>
    <p:extLst>
      <p:ext uri="{BB962C8B-B14F-4D97-AF65-F5344CB8AC3E}">
        <p14:creationId xmlns:p14="http://schemas.microsoft.com/office/powerpoint/2010/main" val="16021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JVOAD</a:t>
            </a:r>
            <a:r>
              <a:rPr kumimoji="1" lang="ja-JP" altLang="en-US" dirty="0" smtClean="0"/>
              <a:t>準備会　</a:t>
            </a:r>
            <a:r>
              <a:rPr kumimoji="1" lang="en-US" altLang="ja-JP" dirty="0" smtClean="0"/>
              <a:t/>
            </a:r>
            <a:br>
              <a:rPr kumimoji="1" lang="en-US" altLang="ja-JP" dirty="0" smtClean="0"/>
            </a:br>
            <a:r>
              <a:rPr kumimoji="1" lang="ja-JP" altLang="en-US" dirty="0" smtClean="0"/>
              <a:t>参加団体（参加者の所属団体）</a:t>
            </a:r>
            <a:endParaRPr kumimoji="1" lang="ja-JP" altLang="en-US" dirty="0"/>
          </a:p>
        </p:txBody>
      </p:sp>
      <p:sp>
        <p:nvSpPr>
          <p:cNvPr id="3" name="コンテンツ プレースホルダー 2"/>
          <p:cNvSpPr>
            <a:spLocks noGrp="1"/>
          </p:cNvSpPr>
          <p:nvPr>
            <p:ph idx="1"/>
          </p:nvPr>
        </p:nvSpPr>
        <p:spPr>
          <a:xfrm>
            <a:off x="251520" y="1600200"/>
            <a:ext cx="8784976" cy="4908784"/>
          </a:xfrm>
        </p:spPr>
        <p:txBody>
          <a:bodyPr>
            <a:normAutofit fontScale="77500" lnSpcReduction="20000"/>
          </a:bodyPr>
          <a:lstStyle/>
          <a:p>
            <a:pPr marL="0" indent="0">
              <a:buNone/>
            </a:pPr>
            <a:r>
              <a:rPr kumimoji="1" lang="ja-JP" altLang="en-US" dirty="0" smtClean="0"/>
              <a:t>（五十音順）</a:t>
            </a:r>
            <a:endParaRPr kumimoji="1" lang="en-US" altLang="ja-JP" dirty="0" smtClean="0"/>
          </a:p>
          <a:p>
            <a:r>
              <a:rPr kumimoji="1" lang="ja-JP" altLang="en-US" dirty="0" smtClean="0"/>
              <a:t>国際協力</a:t>
            </a:r>
            <a:r>
              <a:rPr kumimoji="1" lang="en-US" altLang="ja-JP" dirty="0" smtClean="0"/>
              <a:t>NGO</a:t>
            </a:r>
            <a:r>
              <a:rPr kumimoji="1" lang="ja-JP" altLang="en-US" dirty="0" smtClean="0"/>
              <a:t>センター（</a:t>
            </a:r>
            <a:r>
              <a:rPr kumimoji="1" lang="en-US" altLang="ja-JP" dirty="0" smtClean="0"/>
              <a:t>JANIC</a:t>
            </a:r>
            <a:r>
              <a:rPr kumimoji="1" lang="ja-JP" altLang="en-US" dirty="0" smtClean="0"/>
              <a:t>）</a:t>
            </a:r>
            <a:endParaRPr kumimoji="1" lang="en-US" altLang="ja-JP" dirty="0" smtClean="0"/>
          </a:p>
          <a:p>
            <a:r>
              <a:rPr kumimoji="1" lang="ja-JP" altLang="en-US" dirty="0" smtClean="0"/>
              <a:t>災害ボランティア活動支援プロジェクト会議（支援</a:t>
            </a:r>
            <a:r>
              <a:rPr kumimoji="1" lang="en-US" altLang="ja-JP" dirty="0" smtClean="0"/>
              <a:t>P</a:t>
            </a:r>
            <a:r>
              <a:rPr lang="ja-JP" altLang="en-US" dirty="0"/>
              <a:t>）</a:t>
            </a:r>
            <a:endParaRPr kumimoji="1" lang="en-US" altLang="ja-JP" dirty="0" smtClean="0"/>
          </a:p>
          <a:p>
            <a:r>
              <a:rPr lang="ja-JP" altLang="en-US" dirty="0" smtClean="0"/>
              <a:t>ジャパン・プラットフォーム（</a:t>
            </a:r>
            <a:r>
              <a:rPr lang="en-US" altLang="ja-JP" dirty="0" smtClean="0"/>
              <a:t>JPF</a:t>
            </a:r>
            <a:r>
              <a:rPr lang="ja-JP" altLang="en-US" dirty="0" smtClean="0"/>
              <a:t>）</a:t>
            </a:r>
            <a:endParaRPr kumimoji="1" lang="en-US" altLang="ja-JP" dirty="0" smtClean="0"/>
          </a:p>
          <a:p>
            <a:r>
              <a:rPr lang="ja-JP" altLang="en-US" dirty="0" smtClean="0"/>
              <a:t>震災がつなぐ全国ネットワーク（しんつな）</a:t>
            </a:r>
            <a:endParaRPr lang="en-US" altLang="ja-JP" dirty="0" smtClean="0"/>
          </a:p>
          <a:p>
            <a:r>
              <a:rPr lang="ja-JP" altLang="en-US" dirty="0" smtClean="0"/>
              <a:t>全国社会福祉協議会（全社協）</a:t>
            </a:r>
            <a:endParaRPr lang="en-US" altLang="ja-JP" dirty="0" smtClean="0"/>
          </a:p>
          <a:p>
            <a:r>
              <a:rPr lang="ja-JP" altLang="en-US" dirty="0" smtClean="0"/>
              <a:t>チーム中越</a:t>
            </a:r>
            <a:endParaRPr lang="en-US" altLang="ja-JP" dirty="0" smtClean="0"/>
          </a:p>
          <a:p>
            <a:r>
              <a:rPr lang="ja-JP" altLang="en-US" dirty="0" smtClean="0"/>
              <a:t>東京災害ボランティアネットワーク（東災ボ）</a:t>
            </a:r>
            <a:endParaRPr lang="en-US" altLang="ja-JP" dirty="0" smtClean="0"/>
          </a:p>
          <a:p>
            <a:r>
              <a:rPr lang="ja-JP" altLang="en-US" dirty="0" smtClean="0"/>
              <a:t>日本青年会議所（</a:t>
            </a:r>
            <a:r>
              <a:rPr lang="en-US" altLang="ja-JP" dirty="0" smtClean="0"/>
              <a:t>JC</a:t>
            </a:r>
            <a:r>
              <a:rPr lang="ja-JP" altLang="en-US" dirty="0" smtClean="0"/>
              <a:t>）</a:t>
            </a:r>
            <a:endParaRPr lang="en-US" altLang="ja-JP" dirty="0" smtClean="0"/>
          </a:p>
          <a:p>
            <a:r>
              <a:rPr lang="ja-JP" altLang="en-US" dirty="0" smtClean="0"/>
              <a:t>日本赤十字社（日赤）</a:t>
            </a:r>
            <a:endParaRPr lang="en-US" altLang="ja-JP" dirty="0" smtClean="0"/>
          </a:p>
          <a:p>
            <a:r>
              <a:rPr lang="ja-JP" altLang="en-US" dirty="0" smtClean="0"/>
              <a:t>日本</a:t>
            </a:r>
            <a:r>
              <a:rPr lang="en-US" altLang="ja-JP" dirty="0" smtClean="0"/>
              <a:t>NPO</a:t>
            </a:r>
            <a:r>
              <a:rPr lang="ja-JP" altLang="en-US" dirty="0" smtClean="0"/>
              <a:t>センター（</a:t>
            </a:r>
            <a:r>
              <a:rPr lang="en-US" altLang="ja-JP" dirty="0" smtClean="0"/>
              <a:t>JNPOC</a:t>
            </a:r>
            <a:r>
              <a:rPr lang="ja-JP" altLang="en-US" dirty="0" smtClean="0"/>
              <a:t>）</a:t>
            </a:r>
            <a:endParaRPr lang="en-US" altLang="ja-JP" dirty="0" smtClean="0"/>
          </a:p>
          <a:p>
            <a:r>
              <a:rPr lang="ja-JP" altLang="en-US" dirty="0" smtClean="0"/>
              <a:t>東日本大震災支援全国ネットワーク（</a:t>
            </a:r>
            <a:r>
              <a:rPr lang="en-US" altLang="ja-JP" dirty="0" smtClean="0"/>
              <a:t>JCN</a:t>
            </a:r>
            <a:r>
              <a:rPr lang="ja-JP" altLang="en-US" dirty="0" smtClean="0"/>
              <a:t>）</a:t>
            </a:r>
            <a:endParaRPr lang="en-US" altLang="ja-JP" dirty="0" smtClean="0"/>
          </a:p>
          <a:p>
            <a:endParaRPr lang="en-US" altLang="ja-JP" dirty="0" smtClean="0"/>
          </a:p>
          <a:p>
            <a:pPr marL="0" indent="0">
              <a:buNone/>
            </a:pP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endParaRPr kumimoji="1" lang="en-US" altLang="ja-JP" dirty="0" smtClean="0"/>
          </a:p>
          <a:p>
            <a:endParaRPr kumimoji="1" lang="ja-JP" altLang="en-US" dirty="0"/>
          </a:p>
        </p:txBody>
      </p:sp>
      <p:sp>
        <p:nvSpPr>
          <p:cNvPr id="4" name="テキスト ボックス 3"/>
          <p:cNvSpPr txBox="1"/>
          <p:nvPr/>
        </p:nvSpPr>
        <p:spPr>
          <a:xfrm>
            <a:off x="6948264" y="6139652"/>
            <a:ext cx="1733167" cy="369332"/>
          </a:xfrm>
          <a:prstGeom prst="rect">
            <a:avLst/>
          </a:prstGeom>
          <a:noFill/>
        </p:spPr>
        <p:txBody>
          <a:bodyPr wrap="none" rtlCol="0">
            <a:spAutoFit/>
          </a:bodyPr>
          <a:lstStyle/>
          <a:p>
            <a:r>
              <a:rPr lang="en-US" altLang="ja-JP" dirty="0" smtClean="0">
                <a:solidFill>
                  <a:prstClr val="black"/>
                </a:solidFill>
              </a:rPr>
              <a:t>2016</a:t>
            </a:r>
            <a:r>
              <a:rPr lang="ja-JP" altLang="en-US" dirty="0" smtClean="0">
                <a:solidFill>
                  <a:prstClr val="black"/>
                </a:solidFill>
              </a:rPr>
              <a:t>年</a:t>
            </a:r>
            <a:r>
              <a:rPr lang="en-US" altLang="ja-JP" dirty="0" smtClean="0">
                <a:solidFill>
                  <a:prstClr val="black"/>
                </a:solidFill>
              </a:rPr>
              <a:t>3</a:t>
            </a:r>
            <a:r>
              <a:rPr lang="ja-JP" altLang="en-US" dirty="0" smtClean="0">
                <a:solidFill>
                  <a:prstClr val="black"/>
                </a:solidFill>
              </a:rPr>
              <a:t>月現在</a:t>
            </a:r>
            <a:endParaRPr lang="ja-JP" altLang="en-US" dirty="0">
              <a:solidFill>
                <a:prstClr val="black"/>
              </a:solidFill>
            </a:endParaRPr>
          </a:p>
        </p:txBody>
      </p:sp>
    </p:spTree>
    <p:extLst>
      <p:ext uri="{BB962C8B-B14F-4D97-AF65-F5344CB8AC3E}">
        <p14:creationId xmlns:p14="http://schemas.microsoft.com/office/powerpoint/2010/main" val="3102650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algn="just">
              <a:lnSpc>
                <a:spcPct val="87000"/>
              </a:lnSpc>
              <a:spcAft>
                <a:spcPts val="0"/>
              </a:spcAft>
            </a:pPr>
            <a:r>
              <a:rPr lang="en-US" altLang="ja-JP" sz="2400" b="1" kern="100" dirty="0">
                <a:latin typeface="メイリオ" panose="020B0604030504040204" pitchFamily="50" charset="-128"/>
                <a:ea typeface="ＭＳ 明朝" panose="02020609040205080304" pitchFamily="17" charset="-128"/>
                <a:cs typeface="Times New Roman" panose="02020603050405020304" pitchFamily="18" charset="0"/>
              </a:rPr>
              <a:t>①</a:t>
            </a:r>
            <a:r>
              <a:rPr lang="ja-JP" altLang="ja-JP" sz="2400" b="1" kern="100" dirty="0">
                <a:latin typeface="Century" panose="02040604050505020304" pitchFamily="18" charset="0"/>
                <a:ea typeface="メイリオ" panose="020B0604030504040204" pitchFamily="50" charset="-128"/>
                <a:cs typeface="Times New Roman" panose="02020603050405020304" pitchFamily="18" charset="0"/>
              </a:rPr>
              <a:t>平時に想定する</a:t>
            </a:r>
            <a:r>
              <a:rPr lang="ja-JP" altLang="ja-JP" sz="2400" b="1" kern="100" dirty="0" smtClean="0">
                <a:latin typeface="Century" panose="02040604050505020304" pitchFamily="18" charset="0"/>
                <a:ea typeface="メイリオ" panose="020B0604030504040204" pitchFamily="50" charset="-128"/>
                <a:cs typeface="Times New Roman" panose="02020603050405020304" pitchFamily="18" charset="0"/>
              </a:rPr>
              <a:t>活動</a:t>
            </a:r>
            <a:endParaRPr lang="en-US" altLang="ja-JP" sz="20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87000"/>
              </a:lnSpc>
              <a:spcAft>
                <a:spcPts val="0"/>
              </a:spcAft>
            </a:pP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lvl="1" algn="just">
              <a:lnSpc>
                <a:spcPct val="87000"/>
              </a:lnSpc>
              <a:spcAft>
                <a:spcPts val="0"/>
              </a:spcAft>
            </a:pPr>
            <a:r>
              <a:rPr lang="ja-JP" altLang="ja-JP" sz="2031" kern="100" dirty="0" smtClean="0">
                <a:latin typeface="Century" panose="02040604050505020304" pitchFamily="18" charset="0"/>
                <a:ea typeface="メイリオ" panose="020B0604030504040204" pitchFamily="50" charset="-128"/>
                <a:cs typeface="Times New Roman" panose="02020603050405020304" pitchFamily="18" charset="0"/>
              </a:rPr>
              <a:t>次の災害に備えるため、平時において</a:t>
            </a:r>
            <a:r>
              <a:rPr lang="ja-JP" altLang="en-US" sz="2031" kern="100" dirty="0" smtClean="0">
                <a:latin typeface="Century" panose="02040604050505020304" pitchFamily="18" charset="0"/>
                <a:ea typeface="メイリオ" panose="020B0604030504040204" pitchFamily="50" charset="-128"/>
                <a:cs typeface="Times New Roman" panose="02020603050405020304" pitchFamily="18" charset="0"/>
              </a:rPr>
              <a:t>以下の取り組みを行う</a:t>
            </a:r>
            <a:endParaRPr lang="en-US" altLang="ja-JP" sz="2031" kern="100" dirty="0" smtClean="0">
              <a:latin typeface="Century" panose="02040604050505020304" pitchFamily="18" charset="0"/>
              <a:ea typeface="メイリオ" panose="020B0604030504040204" pitchFamily="50" charset="-128"/>
              <a:cs typeface="Times New Roman" panose="02020603050405020304" pitchFamily="18" charset="0"/>
            </a:endParaRPr>
          </a:p>
          <a:p>
            <a:pPr marL="0" indent="0" algn="just">
              <a:lnSpc>
                <a:spcPct val="87000"/>
              </a:lnSpc>
              <a:spcAft>
                <a:spcPts val="0"/>
              </a:spcAft>
              <a:buNone/>
            </a:pP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en-US" altLang="ja-JP" sz="2000" kern="100" dirty="0">
                <a:latin typeface="メイリオ" panose="020B0604030504040204" pitchFamily="50" charset="-128"/>
                <a:ea typeface="ＭＳ 明朝" panose="02020609040205080304" pitchFamily="17" charset="-128"/>
                <a:cs typeface="Times New Roman" panose="02020603050405020304" pitchFamily="18" charset="0"/>
              </a:rPr>
              <a:t>NPO</a:t>
            </a:r>
            <a:r>
              <a:rPr lang="ja-JP" altLang="ja-JP" sz="2000" kern="100" dirty="0" err="1">
                <a:latin typeface="Century" panose="02040604050505020304" pitchFamily="18" charset="0"/>
                <a:ea typeface="メイリオ" panose="020B0604030504040204" pitchFamily="50" charset="-128"/>
                <a:cs typeface="Times New Roman" panose="02020603050405020304" pitchFamily="18" charset="0"/>
              </a:rPr>
              <a:t>、</a:t>
            </a: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ボランティアセンター等の市民セクターの連携強化</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産官民等のセクターを越えた支援者間の連携強化</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地域との関係構築と連携強化</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訓練、勉強会、全国フォーラム等の実施（連携の場づくり）</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3" name="タイトル 2"/>
          <p:cNvSpPr>
            <a:spLocks noGrp="1"/>
          </p:cNvSpPr>
          <p:nvPr>
            <p:ph type="title"/>
          </p:nvPr>
        </p:nvSpPr>
        <p:spPr/>
        <p:txBody>
          <a:bodyPr/>
          <a:lstStyle/>
          <a:p>
            <a:r>
              <a:rPr kumimoji="1" lang="en-US" altLang="ja-JP" dirty="0" smtClean="0"/>
              <a:t>JVOAD</a:t>
            </a:r>
            <a:r>
              <a:rPr kumimoji="1" lang="ja-JP" altLang="en-US" dirty="0" smtClean="0"/>
              <a:t>の主な活動</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344F4B2E-F829-46DE-9E4C-1008F347E99E}" type="slidenum">
              <a:rPr lang="en-US" altLang="ja-JP" smtClean="0">
                <a:solidFill>
                  <a:srgbClr val="000000"/>
                </a:solidFill>
              </a:rPr>
              <a:pPr>
                <a:defRPr/>
              </a:pPr>
              <a:t>21</a:t>
            </a:fld>
            <a:endParaRPr lang="en-US" altLang="ja-JP">
              <a:solidFill>
                <a:srgbClr val="000000"/>
              </a:solidFill>
            </a:endParaRPr>
          </a:p>
        </p:txBody>
      </p:sp>
    </p:spTree>
    <p:extLst>
      <p:ext uri="{BB962C8B-B14F-4D97-AF65-F5344CB8AC3E}">
        <p14:creationId xmlns:p14="http://schemas.microsoft.com/office/powerpoint/2010/main" val="3128608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pPr algn="just">
              <a:lnSpc>
                <a:spcPct val="87000"/>
              </a:lnSpc>
              <a:spcAft>
                <a:spcPts val="0"/>
              </a:spcAft>
            </a:pPr>
            <a:r>
              <a:rPr lang="ja-JP" altLang="ja-JP" sz="2400" b="1" kern="100" dirty="0">
                <a:latin typeface="Century" panose="02040604050505020304" pitchFamily="18" charset="0"/>
                <a:ea typeface="メイリオ" panose="020B0604030504040204" pitchFamily="50" charset="-128"/>
                <a:cs typeface="Times New Roman" panose="02020603050405020304" pitchFamily="18" charset="0"/>
              </a:rPr>
              <a:t>②被災地域で想定する</a:t>
            </a:r>
            <a:r>
              <a:rPr lang="ja-JP" altLang="ja-JP" sz="2400" b="1" kern="100" dirty="0" smtClean="0">
                <a:latin typeface="Century" panose="02040604050505020304" pitchFamily="18" charset="0"/>
                <a:ea typeface="メイリオ" panose="020B0604030504040204" pitchFamily="50" charset="-128"/>
                <a:cs typeface="Times New Roman" panose="02020603050405020304" pitchFamily="18" charset="0"/>
              </a:rPr>
              <a:t>活動</a:t>
            </a:r>
            <a:endParaRPr lang="en-US" altLang="ja-JP" sz="2000" kern="100" dirty="0" smtClean="0">
              <a:latin typeface="Century" panose="02040604050505020304" pitchFamily="18" charset="0"/>
              <a:ea typeface="ＭＳ 明朝" panose="02020609040205080304" pitchFamily="17" charset="-128"/>
              <a:cs typeface="Times New Roman" panose="02020603050405020304" pitchFamily="18" charset="0"/>
            </a:endParaRPr>
          </a:p>
          <a:p>
            <a:pPr algn="just">
              <a:lnSpc>
                <a:spcPct val="87000"/>
              </a:lnSpc>
              <a:spcAft>
                <a:spcPts val="0"/>
              </a:spcAft>
            </a:pP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lvl="1" algn="just">
              <a:lnSpc>
                <a:spcPct val="87000"/>
              </a:lnSpc>
              <a:spcAft>
                <a:spcPts val="0"/>
              </a:spcAft>
            </a:pPr>
            <a:r>
              <a:rPr lang="ja-JP" altLang="ja-JP" sz="2031" kern="100" dirty="0" smtClean="0">
                <a:latin typeface="Century" panose="02040604050505020304" pitchFamily="18" charset="0"/>
                <a:ea typeface="メイリオ" panose="020B0604030504040204" pitchFamily="50" charset="-128"/>
                <a:cs typeface="Times New Roman" panose="02020603050405020304" pitchFamily="18" charset="0"/>
              </a:rPr>
              <a:t>災害</a:t>
            </a:r>
            <a:r>
              <a:rPr lang="ja-JP" altLang="ja-JP" sz="2031" kern="100" dirty="0">
                <a:latin typeface="Century" panose="02040604050505020304" pitchFamily="18" charset="0"/>
                <a:ea typeface="メイリオ" panose="020B0604030504040204" pitchFamily="50" charset="-128"/>
                <a:cs typeface="Times New Roman" panose="02020603050405020304" pitchFamily="18" charset="0"/>
              </a:rPr>
              <a:t>時においては、支援の抜け・モレ・重複を防ぎ、地域ニーズにあった支援活動を促進するため、被災した地域の関係者と協力し、ニーズや支援に関する情報を集約し、支援活動の調整機能としての役割を果たす</a:t>
            </a:r>
            <a:r>
              <a:rPr lang="ja-JP" altLang="ja-JP" sz="2031" kern="100" dirty="0" smtClean="0">
                <a:latin typeface="Century" panose="02040604050505020304" pitchFamily="18" charset="0"/>
                <a:ea typeface="メイリオ" panose="020B0604030504040204" pitchFamily="50" charset="-128"/>
                <a:cs typeface="Times New Roman" panose="02020603050405020304" pitchFamily="18" charset="0"/>
              </a:rPr>
              <a:t>。</a:t>
            </a:r>
            <a:endParaRPr lang="en-US" altLang="ja-JP" sz="2031" kern="100" dirty="0" smtClean="0">
              <a:latin typeface="Century" panose="02040604050505020304" pitchFamily="18" charset="0"/>
              <a:ea typeface="メイリオ" panose="020B0604030504040204" pitchFamily="50" charset="-128"/>
              <a:cs typeface="Times New Roman" panose="02020603050405020304" pitchFamily="18" charset="0"/>
            </a:endParaRPr>
          </a:p>
          <a:p>
            <a:pPr lvl="1" algn="just">
              <a:lnSpc>
                <a:spcPct val="87000"/>
              </a:lnSpc>
              <a:spcAft>
                <a:spcPts val="0"/>
              </a:spcAft>
            </a:pPr>
            <a:endParaRPr lang="ja-JP" altLang="ja-JP" sz="2031"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被災者</a:t>
            </a:r>
            <a:r>
              <a:rPr lang="en-US" altLang="ja-JP" sz="2000" kern="100" dirty="0">
                <a:latin typeface="Century" panose="02040604050505020304" pitchFamily="18" charset="0"/>
                <a:ea typeface="メイリオ" panose="020B0604030504040204" pitchFamily="50" charset="-128"/>
                <a:cs typeface="Times New Roman" panose="02020603050405020304" pitchFamily="18" charset="0"/>
              </a:rPr>
              <a:t>/</a:t>
            </a: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住民</a:t>
            </a:r>
            <a:r>
              <a:rPr lang="en-US" altLang="ja-JP" sz="2000" kern="100" dirty="0">
                <a:latin typeface="Century" panose="02040604050505020304" pitchFamily="18" charset="0"/>
                <a:ea typeface="メイリオ" panose="020B0604030504040204" pitchFamily="50" charset="-128"/>
                <a:cs typeface="Times New Roman" panose="02020603050405020304" pitchFamily="18" charset="0"/>
              </a:rPr>
              <a:t>/</a:t>
            </a: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地域のニーズの全体像の把握</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支援状況の全体像の把握（→支援のギャップの把握）</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支援団体等への情報共有と支援団体間のコーディネーション</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支援を実施するための資金・人材等が効果的に投入されるためのコーディネーション</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742950" lvl="1" indent="-285750" algn="just">
              <a:lnSpc>
                <a:spcPct val="87000"/>
              </a:lnSpc>
              <a:spcAft>
                <a:spcPts val="0"/>
              </a:spcAft>
              <a:buFont typeface="Wingdings" panose="05000000000000000000" pitchFamily="2" charset="2"/>
              <a:buChar char=""/>
            </a:pPr>
            <a:r>
              <a:rPr lang="ja-JP" altLang="ja-JP" sz="2000" kern="100" dirty="0">
                <a:latin typeface="Century" panose="02040604050505020304" pitchFamily="18" charset="0"/>
                <a:ea typeface="メイリオ" panose="020B0604030504040204" pitchFamily="50" charset="-128"/>
                <a:cs typeface="Times New Roman" panose="02020603050405020304" pitchFamily="18" charset="0"/>
              </a:rPr>
              <a:t>復旧・復興に向けた支援策の提言および支援全般の検証</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266700" algn="just">
              <a:lnSpc>
                <a:spcPct val="87000"/>
              </a:lnSpc>
              <a:spcAft>
                <a:spcPts val="0"/>
              </a:spcAft>
            </a:pPr>
            <a:r>
              <a:rPr lang="en-US" altLang="ja-JP" sz="2400" kern="100" dirty="0" smtClean="0">
                <a:latin typeface="メイリオ" panose="020B0604030504040204" pitchFamily="50" charset="-128"/>
                <a:ea typeface="ＭＳ 明朝" panose="02020609040205080304" pitchFamily="17" charset="-128"/>
                <a:cs typeface="Times New Roman" panose="02020603050405020304" pitchFamily="18" charset="0"/>
              </a:rPr>
              <a:t> </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3" name="タイトル 2"/>
          <p:cNvSpPr>
            <a:spLocks noGrp="1"/>
          </p:cNvSpPr>
          <p:nvPr>
            <p:ph type="title"/>
          </p:nvPr>
        </p:nvSpPr>
        <p:spPr/>
        <p:txBody>
          <a:bodyPr/>
          <a:lstStyle/>
          <a:p>
            <a:r>
              <a:rPr kumimoji="1" lang="en-US" altLang="ja-JP" dirty="0" smtClean="0"/>
              <a:t>JVOAD</a:t>
            </a:r>
            <a:r>
              <a:rPr kumimoji="1" lang="ja-JP" altLang="en-US" dirty="0" smtClean="0"/>
              <a:t>の主な活動</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344F4B2E-F829-46DE-9E4C-1008F347E99E}" type="slidenum">
              <a:rPr lang="en-US" altLang="ja-JP" smtClean="0">
                <a:solidFill>
                  <a:srgbClr val="000000"/>
                </a:solidFill>
              </a:rPr>
              <a:pPr>
                <a:defRPr/>
              </a:pPr>
              <a:t>22</a:t>
            </a:fld>
            <a:endParaRPr lang="en-US" altLang="ja-JP">
              <a:solidFill>
                <a:srgbClr val="000000"/>
              </a:solidFill>
            </a:endParaRPr>
          </a:p>
        </p:txBody>
      </p:sp>
    </p:spTree>
    <p:extLst>
      <p:ext uri="{BB962C8B-B14F-4D97-AF65-F5344CB8AC3E}">
        <p14:creationId xmlns:p14="http://schemas.microsoft.com/office/powerpoint/2010/main" val="3096830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2015</a:t>
            </a:r>
            <a:r>
              <a:rPr kumimoji="1" lang="ja-JP" altLang="en-US" dirty="0" smtClean="0"/>
              <a:t>年度の活動</a:t>
            </a:r>
            <a:r>
              <a:rPr kumimoji="1" lang="en-US" altLang="ja-JP" dirty="0" smtClean="0"/>
              <a:t/>
            </a:r>
            <a:br>
              <a:rPr kumimoji="1" lang="en-US" altLang="ja-JP" dirty="0" smtClean="0"/>
            </a:br>
            <a:r>
              <a:rPr kumimoji="1" lang="ja-JP" altLang="en-US" dirty="0" smtClean="0"/>
              <a:t>　　　　　　　　　　　　　　　　　　</a:t>
            </a:r>
            <a:r>
              <a:rPr kumimoji="1" lang="ja-JP" altLang="en-US" sz="2200" dirty="0" smtClean="0"/>
              <a:t>（</a:t>
            </a:r>
            <a:r>
              <a:rPr lang="en-US" altLang="ja-JP" sz="2200" dirty="0" smtClean="0"/>
              <a:t>※</a:t>
            </a:r>
            <a:r>
              <a:rPr lang="ja-JP" altLang="en-US" sz="2200" dirty="0" smtClean="0">
                <a:solidFill>
                  <a:srgbClr val="FF0000"/>
                </a:solidFill>
              </a:rPr>
              <a:t>赤字</a:t>
            </a:r>
            <a:r>
              <a:rPr lang="ja-JP" altLang="en-US" sz="2200" dirty="0" smtClean="0"/>
              <a:t>は実績）</a:t>
            </a:r>
            <a:endParaRPr kumimoji="1" lang="ja-JP" altLang="en-US" sz="2200" dirty="0"/>
          </a:p>
        </p:txBody>
      </p:sp>
      <p:sp>
        <p:nvSpPr>
          <p:cNvPr id="3" name="コンテンツ プレースホルダー 2"/>
          <p:cNvSpPr>
            <a:spLocks noGrp="1"/>
          </p:cNvSpPr>
          <p:nvPr>
            <p:ph idx="1"/>
          </p:nvPr>
        </p:nvSpPr>
        <p:spPr>
          <a:xfrm>
            <a:off x="457200" y="1600200"/>
            <a:ext cx="8686800" cy="4781128"/>
          </a:xfrm>
        </p:spPr>
        <p:txBody>
          <a:bodyPr>
            <a:normAutofit fontScale="92500" lnSpcReduction="10000"/>
          </a:bodyPr>
          <a:lstStyle/>
          <a:p>
            <a:r>
              <a:rPr lang="ja-JP" altLang="en-US" dirty="0" smtClean="0"/>
              <a:t>災害対応</a:t>
            </a:r>
            <a:endParaRPr lang="en-US" altLang="ja-JP" dirty="0"/>
          </a:p>
          <a:p>
            <a:pPr lvl="1"/>
            <a:r>
              <a:rPr kumimoji="1" lang="ja-JP" altLang="en-US" dirty="0" smtClean="0">
                <a:solidFill>
                  <a:srgbClr val="FF0000"/>
                </a:solidFill>
              </a:rPr>
              <a:t>緊急時に内閣府からの情報提供</a:t>
            </a:r>
            <a:endParaRPr kumimoji="1" lang="en-US" altLang="ja-JP" dirty="0" smtClean="0">
              <a:solidFill>
                <a:srgbClr val="FF0000"/>
              </a:solidFill>
            </a:endParaRPr>
          </a:p>
          <a:p>
            <a:pPr lvl="1"/>
            <a:r>
              <a:rPr lang="ja-JP" altLang="en-US" dirty="0">
                <a:solidFill>
                  <a:srgbClr val="FF0000"/>
                </a:solidFill>
              </a:rPr>
              <a:t>常</a:t>
            </a:r>
            <a:r>
              <a:rPr lang="ja-JP" altLang="en-US" dirty="0" smtClean="0">
                <a:solidFill>
                  <a:srgbClr val="FF0000"/>
                </a:solidFill>
              </a:rPr>
              <a:t>総市での情報共有会議（県、市、社協、</a:t>
            </a:r>
            <a:r>
              <a:rPr lang="en-US" altLang="ja-JP" dirty="0" smtClean="0">
                <a:solidFill>
                  <a:srgbClr val="FF0000"/>
                </a:solidFill>
              </a:rPr>
              <a:t>NPO</a:t>
            </a:r>
            <a:r>
              <a:rPr lang="ja-JP" altLang="en-US" dirty="0" smtClean="0">
                <a:solidFill>
                  <a:srgbClr val="FF0000"/>
                </a:solidFill>
              </a:rPr>
              <a:t>等）</a:t>
            </a:r>
            <a:endParaRPr lang="en-US" altLang="ja-JP" dirty="0" smtClean="0"/>
          </a:p>
          <a:p>
            <a:pPr lvl="1"/>
            <a:r>
              <a:rPr kumimoji="1" lang="ja-JP" altLang="en-US" dirty="0" smtClean="0">
                <a:solidFill>
                  <a:srgbClr val="FF0000"/>
                </a:solidFill>
              </a:rPr>
              <a:t>準備会メンバー内での共有体制</a:t>
            </a:r>
          </a:p>
          <a:p>
            <a:r>
              <a:rPr kumimoji="1" lang="ja-JP" altLang="en-US" dirty="0" smtClean="0"/>
              <a:t>地域との関係構築（訓練・研修会等への企画・参加）</a:t>
            </a:r>
            <a:endParaRPr kumimoji="1" lang="en-US" altLang="ja-JP" dirty="0" smtClean="0"/>
          </a:p>
          <a:p>
            <a:pPr lvl="1"/>
            <a:r>
              <a:rPr lang="ja-JP" altLang="en-US" dirty="0" smtClean="0">
                <a:solidFill>
                  <a:srgbClr val="FF0000"/>
                </a:solidFill>
              </a:rPr>
              <a:t>長野県、静岡県、岩手県、東京都等</a:t>
            </a:r>
            <a:endParaRPr lang="en-US" altLang="ja-JP" dirty="0" smtClean="0">
              <a:solidFill>
                <a:srgbClr val="FF0000"/>
              </a:solidFill>
            </a:endParaRPr>
          </a:p>
          <a:p>
            <a:pPr lvl="1"/>
            <a:r>
              <a:rPr lang="ja-JP" altLang="en-US" dirty="0" smtClean="0">
                <a:solidFill>
                  <a:srgbClr val="FF0000"/>
                </a:solidFill>
              </a:rPr>
              <a:t>自治体職員研修（人と防災未来センター、消防庁）</a:t>
            </a:r>
            <a:endParaRPr lang="ja-JP" altLang="en-US" dirty="0" smtClean="0"/>
          </a:p>
          <a:p>
            <a:r>
              <a:rPr lang="ja-JP" altLang="en-US" dirty="0" smtClean="0"/>
              <a:t>連携の場づく</a:t>
            </a:r>
            <a:r>
              <a:rPr lang="ja-JP" altLang="en-US" dirty="0"/>
              <a:t>り</a:t>
            </a:r>
            <a:endParaRPr lang="en-US" altLang="ja-JP" dirty="0" smtClean="0"/>
          </a:p>
          <a:p>
            <a:pPr lvl="1"/>
            <a:r>
              <a:rPr lang="ja-JP" altLang="en-US" dirty="0" smtClean="0">
                <a:solidFill>
                  <a:srgbClr val="FF0000"/>
                </a:solidFill>
              </a:rPr>
              <a:t>「災害時の連携を考える全国フォーラム」を実施</a:t>
            </a:r>
          </a:p>
          <a:p>
            <a:endParaRPr kumimoji="1" lang="ja-JP" altLang="en-US" dirty="0"/>
          </a:p>
        </p:txBody>
      </p:sp>
    </p:spTree>
    <p:extLst>
      <p:ext uri="{BB962C8B-B14F-4D97-AF65-F5344CB8AC3E}">
        <p14:creationId xmlns:p14="http://schemas.microsoft.com/office/powerpoint/2010/main" val="2975287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a:ln>
            <a:noFill/>
          </a:ln>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254180"/>
            <a:ext cx="8229600" cy="5415180"/>
          </a:xfrm>
        </p:spPr>
        <p:txBody>
          <a:bodyPr>
            <a:normAutofit fontScale="92500" lnSpcReduction="20000"/>
          </a:bodyPr>
          <a:lstStyle/>
          <a:p>
            <a:r>
              <a:rPr kumimoji="1" lang="ja-JP" altLang="en-US" dirty="0" smtClean="0"/>
              <a:t>防災減災については、市民セクターの参加は不可欠</a:t>
            </a:r>
            <a:endParaRPr kumimoji="1" lang="en-US" altLang="ja-JP" dirty="0" smtClean="0"/>
          </a:p>
          <a:p>
            <a:r>
              <a:rPr kumimoji="1" lang="ja-JP" altLang="en-US" dirty="0" smtClean="0"/>
              <a:t>行政だけで対応するのは、限界がある</a:t>
            </a:r>
            <a:endParaRPr kumimoji="1" lang="en-US" altLang="ja-JP" dirty="0" smtClean="0"/>
          </a:p>
          <a:p>
            <a:r>
              <a:rPr kumimoji="1" lang="ja-JP" altLang="en-US" dirty="0" smtClean="0"/>
              <a:t>東日本大震災以降、法律、計画、枠組み等、文字上では、連携の必要性の認識が広まってきている</a:t>
            </a:r>
            <a:endParaRPr kumimoji="1" lang="en-US" altLang="ja-JP" dirty="0" smtClean="0"/>
          </a:p>
          <a:p>
            <a:endParaRPr lang="en-US" altLang="ja-JP" dirty="0" smtClean="0"/>
          </a:p>
          <a:p>
            <a:endParaRPr lang="en-US" altLang="ja-JP" dirty="0"/>
          </a:p>
          <a:p>
            <a:r>
              <a:rPr kumimoji="1" lang="ja-JP" altLang="en-US" dirty="0" smtClean="0"/>
              <a:t>あとは・・・</a:t>
            </a:r>
            <a:endParaRPr kumimoji="1" lang="en-US" altLang="ja-JP" dirty="0" smtClean="0"/>
          </a:p>
          <a:p>
            <a:r>
              <a:rPr kumimoji="1" lang="ja-JP" altLang="en-US" dirty="0" smtClean="0"/>
              <a:t>具体的にどうやって、進めていくのか？</a:t>
            </a:r>
            <a:endParaRPr kumimoji="1" lang="en-US" altLang="ja-JP" dirty="0" smtClean="0"/>
          </a:p>
          <a:p>
            <a:r>
              <a:rPr kumimoji="1" lang="ja-JP" altLang="en-US" dirty="0" smtClean="0"/>
              <a:t>自主性を尊重し、責任ある形での参画は？</a:t>
            </a:r>
            <a:endParaRPr kumimoji="1" lang="en-US" altLang="ja-JP" dirty="0" smtClean="0"/>
          </a:p>
          <a:p>
            <a:r>
              <a:rPr lang="ja-JP" altLang="en-US" dirty="0" smtClean="0"/>
              <a:t>継続的な取り組みにするには？</a:t>
            </a:r>
            <a:endParaRPr kumimoji="1" lang="en-US" altLang="ja-JP" dirty="0" smtClean="0"/>
          </a:p>
          <a:p>
            <a:endParaRPr kumimoji="1" lang="ja-JP" altLang="en-US" dirty="0"/>
          </a:p>
        </p:txBody>
      </p:sp>
      <p:sp>
        <p:nvSpPr>
          <p:cNvPr id="6" name="円/楕円 5"/>
          <p:cNvSpPr/>
          <p:nvPr/>
        </p:nvSpPr>
        <p:spPr>
          <a:xfrm>
            <a:off x="457200" y="1513498"/>
            <a:ext cx="8229600" cy="4896544"/>
          </a:xfrm>
          <a:prstGeom prst="ellipse">
            <a:avLst/>
          </a:prstGeom>
          <a:solidFill>
            <a:schemeClr val="accent5">
              <a:lumMod val="60000"/>
              <a:lumOff val="4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smtClean="0"/>
              <a:t>Inclusive</a:t>
            </a:r>
            <a:r>
              <a:rPr kumimoji="1" lang="ja-JP" altLang="en-US" sz="3600" dirty="0" smtClean="0"/>
              <a:t>　防災</a:t>
            </a:r>
            <a:endParaRPr kumimoji="1" lang="ja-JP" altLang="en-US" sz="3600" dirty="0"/>
          </a:p>
        </p:txBody>
      </p:sp>
    </p:spTree>
    <p:extLst>
      <p:ext uri="{BB962C8B-B14F-4D97-AF65-F5344CB8AC3E}">
        <p14:creationId xmlns:p14="http://schemas.microsoft.com/office/powerpoint/2010/main" val="2905078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475656" y="2492896"/>
            <a:ext cx="6048672" cy="3960440"/>
          </a:xfrm>
          <a:prstGeom prst="roundRect">
            <a:avLst/>
          </a:prstGeom>
          <a:gradFill>
            <a:gsLst>
              <a:gs pos="55000">
                <a:srgbClr val="A0E3AF">
                  <a:alpha val="28000"/>
                </a:srgbClr>
              </a:gs>
              <a:gs pos="45000">
                <a:srgbClr val="00B050">
                  <a:tint val="66000"/>
                  <a:satMod val="160000"/>
                  <a:alpha val="0"/>
                </a:srgbClr>
              </a:gs>
              <a:gs pos="0">
                <a:srgbClr val="00B050">
                  <a:tint val="44500"/>
                  <a:satMod val="160000"/>
                  <a:lumMod val="100000"/>
                </a:srgbClr>
              </a:gs>
              <a:gs pos="100000">
                <a:srgbClr val="00B050">
                  <a:tint val="23500"/>
                  <a:satMod val="160000"/>
                </a:srgbClr>
              </a:gs>
            </a:gsLst>
            <a:path path="circle">
              <a:fillToRect t="100000" r="100000"/>
            </a:path>
          </a:gradFill>
          <a:effectLst>
            <a:glow rad="1511300">
              <a:schemeClr val="accent3">
                <a:lumMod val="40000"/>
                <a:lumOff val="60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600" dirty="0" smtClean="0">
              <a:solidFill>
                <a:prstClr val="black"/>
              </a:solidFill>
            </a:endParaRPr>
          </a:p>
          <a:p>
            <a:pPr algn="ctr"/>
            <a:endParaRPr lang="en-US" altLang="ja-JP" sz="3600" dirty="0">
              <a:solidFill>
                <a:prstClr val="black"/>
              </a:solidFill>
            </a:endParaRPr>
          </a:p>
          <a:p>
            <a:pPr algn="ctr"/>
            <a:r>
              <a:rPr lang="en-US" altLang="ja-JP" sz="3600" dirty="0" smtClean="0">
                <a:solidFill>
                  <a:prstClr val="black"/>
                </a:solidFill>
              </a:rPr>
              <a:t>JVOAD</a:t>
            </a:r>
          </a:p>
          <a:p>
            <a:pPr algn="ctr"/>
            <a:endParaRPr lang="en-US" altLang="ja-JP" sz="3600" dirty="0" smtClean="0">
              <a:solidFill>
                <a:prstClr val="black"/>
              </a:solidFill>
            </a:endParaRPr>
          </a:p>
          <a:p>
            <a:pPr algn="ctr"/>
            <a:endParaRPr lang="en-US" altLang="ja-JP" sz="3600" dirty="0">
              <a:solidFill>
                <a:prstClr val="black"/>
              </a:solidFill>
            </a:endParaRPr>
          </a:p>
          <a:p>
            <a:pPr algn="ctr"/>
            <a:endParaRPr lang="en-US" altLang="ja-JP" sz="3600" dirty="0" smtClean="0">
              <a:solidFill>
                <a:prstClr val="black"/>
              </a:solidFill>
            </a:endParaRPr>
          </a:p>
          <a:p>
            <a:pPr algn="ctr"/>
            <a:endParaRPr lang="en-US" altLang="ja-JP" sz="3600" dirty="0">
              <a:solidFill>
                <a:prstClr val="black"/>
              </a:solidFill>
            </a:endParaRPr>
          </a:p>
          <a:p>
            <a:pPr algn="ctr"/>
            <a:endParaRPr lang="en-US" altLang="ja-JP" sz="3600" dirty="0" smtClean="0">
              <a:solidFill>
                <a:prstClr val="black"/>
              </a:solidFill>
            </a:endParaRPr>
          </a:p>
        </p:txBody>
      </p:sp>
      <p:sp>
        <p:nvSpPr>
          <p:cNvPr id="6" name="正方形/長方形 5"/>
          <p:cNvSpPr/>
          <p:nvPr/>
        </p:nvSpPr>
        <p:spPr>
          <a:xfrm>
            <a:off x="611560" y="1484784"/>
            <a:ext cx="7848872" cy="5184576"/>
          </a:xfrm>
          <a:prstGeom prst="rect">
            <a:avLst/>
          </a:prstGeom>
          <a:noFill/>
          <a:effectLst>
            <a:glow rad="63500">
              <a:schemeClr val="accent3">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0" y="188640"/>
            <a:ext cx="9144000" cy="706090"/>
          </a:xfrm>
        </p:spPr>
        <p:txBody>
          <a:bodyPr>
            <a:noAutofit/>
          </a:bodyPr>
          <a:lstStyle/>
          <a:p>
            <a:r>
              <a:rPr kumimoji="1" lang="ja-JP" altLang="en-US" sz="3200" dirty="0" smtClean="0"/>
              <a:t>全国災害ボランティア支援</a:t>
            </a:r>
            <a:r>
              <a:rPr lang="ja-JP" altLang="en-US" sz="3200" dirty="0"/>
              <a:t>団体</a:t>
            </a:r>
            <a:r>
              <a:rPr kumimoji="1" lang="ja-JP" altLang="en-US" sz="3200" dirty="0" smtClean="0"/>
              <a:t>ネットワーク</a:t>
            </a:r>
            <a:r>
              <a:rPr kumimoji="1" lang="en-US" altLang="ja-JP" sz="3200" dirty="0" smtClean="0"/>
              <a:t/>
            </a:r>
            <a:br>
              <a:rPr kumimoji="1" lang="en-US" altLang="ja-JP" sz="3200" dirty="0" smtClean="0"/>
            </a:br>
            <a:r>
              <a:rPr kumimoji="1" lang="en-US" altLang="ja-JP" sz="3200" dirty="0" smtClean="0"/>
              <a:t>JVOAD</a:t>
            </a:r>
            <a:r>
              <a:rPr kumimoji="1" lang="ja-JP" altLang="en-US" sz="3200" dirty="0" smtClean="0"/>
              <a:t>の概念</a:t>
            </a:r>
            <a:endParaRPr kumimoji="1" lang="ja-JP" altLang="en-US" sz="3200" dirty="0"/>
          </a:p>
        </p:txBody>
      </p:sp>
      <p:sp>
        <p:nvSpPr>
          <p:cNvPr id="4" name="テキスト ボックス 3"/>
          <p:cNvSpPr txBox="1"/>
          <p:nvPr/>
        </p:nvSpPr>
        <p:spPr>
          <a:xfrm>
            <a:off x="611560" y="1084674"/>
            <a:ext cx="2952328" cy="400110"/>
          </a:xfrm>
          <a:prstGeom prst="rect">
            <a:avLst/>
          </a:prstGeom>
          <a:noFill/>
        </p:spPr>
        <p:txBody>
          <a:bodyPr wrap="square" rtlCol="0">
            <a:spAutoFit/>
          </a:bodyPr>
          <a:lstStyle/>
          <a:p>
            <a:r>
              <a:rPr lang="ja-JP" altLang="en-US" sz="2000" dirty="0" smtClean="0">
                <a:solidFill>
                  <a:prstClr val="black"/>
                </a:solidFill>
              </a:rPr>
              <a:t>被災者・被災地支援</a:t>
            </a:r>
            <a:endParaRPr lang="ja-JP" altLang="en-US" sz="2000" dirty="0">
              <a:solidFill>
                <a:prstClr val="black"/>
              </a:solidFill>
            </a:endParaRPr>
          </a:p>
        </p:txBody>
      </p:sp>
      <p:sp>
        <p:nvSpPr>
          <p:cNvPr id="10" name="テキスト ボックス 9"/>
          <p:cNvSpPr txBox="1"/>
          <p:nvPr/>
        </p:nvSpPr>
        <p:spPr>
          <a:xfrm>
            <a:off x="2124654" y="3899656"/>
            <a:ext cx="4894691" cy="677108"/>
          </a:xfrm>
          <a:prstGeom prst="rect">
            <a:avLst/>
          </a:prstGeom>
          <a:noFill/>
        </p:spPr>
        <p:txBody>
          <a:bodyPr wrap="square" rtlCol="0">
            <a:spAutoFit/>
          </a:bodyPr>
          <a:lstStyle/>
          <a:p>
            <a:pPr algn="ctr"/>
            <a:r>
              <a:rPr lang="ja-JP" altLang="en-US" sz="1900" dirty="0" smtClean="0">
                <a:solidFill>
                  <a:prstClr val="black"/>
                </a:solidFill>
              </a:rPr>
              <a:t>災害</a:t>
            </a:r>
            <a:r>
              <a:rPr lang="ja-JP" altLang="en-US" sz="1900" dirty="0">
                <a:solidFill>
                  <a:prstClr val="black"/>
                </a:solidFill>
              </a:rPr>
              <a:t>対応の課題を解決する</a:t>
            </a:r>
            <a:r>
              <a:rPr lang="ja-JP" altLang="en-US" sz="1900" dirty="0" smtClean="0">
                <a:solidFill>
                  <a:prstClr val="black"/>
                </a:solidFill>
              </a:rPr>
              <a:t>ため、支援者間の連携促進と支援の調整を実行する</a:t>
            </a:r>
            <a:endParaRPr lang="en-US" altLang="ja-JP" sz="1900" dirty="0">
              <a:solidFill>
                <a:prstClr val="black"/>
              </a:solidFill>
            </a:endParaRPr>
          </a:p>
        </p:txBody>
      </p:sp>
      <p:sp>
        <p:nvSpPr>
          <p:cNvPr id="11" name="円/楕円 10"/>
          <p:cNvSpPr/>
          <p:nvPr/>
        </p:nvSpPr>
        <p:spPr>
          <a:xfrm flipH="1">
            <a:off x="1187624" y="1874731"/>
            <a:ext cx="2425616" cy="187657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行政による</a:t>
            </a:r>
            <a:endParaRPr lang="en-US" altLang="ja-JP" sz="2400" dirty="0">
              <a:solidFill>
                <a:prstClr val="white"/>
              </a:solidFill>
            </a:endParaRPr>
          </a:p>
          <a:p>
            <a:pPr algn="ctr"/>
            <a:r>
              <a:rPr lang="ja-JP" altLang="en-US" sz="2400" dirty="0">
                <a:solidFill>
                  <a:prstClr val="white"/>
                </a:solidFill>
              </a:rPr>
              <a:t>被災者支援</a:t>
            </a:r>
            <a:endParaRPr lang="en-US" altLang="ja-JP" sz="2400" dirty="0">
              <a:solidFill>
                <a:prstClr val="white"/>
              </a:solidFill>
            </a:endParaRPr>
          </a:p>
          <a:p>
            <a:pPr algn="ctr"/>
            <a:r>
              <a:rPr lang="ja-JP" altLang="en-US" dirty="0">
                <a:solidFill>
                  <a:prstClr val="white"/>
                </a:solidFill>
              </a:rPr>
              <a:t>（国、都道府県</a:t>
            </a:r>
            <a:endParaRPr lang="en-US" altLang="ja-JP" dirty="0">
              <a:solidFill>
                <a:prstClr val="white"/>
              </a:solidFill>
            </a:endParaRPr>
          </a:p>
          <a:p>
            <a:pPr algn="ctr"/>
            <a:r>
              <a:rPr lang="ja-JP" altLang="en-US" dirty="0">
                <a:solidFill>
                  <a:prstClr val="white"/>
                </a:solidFill>
              </a:rPr>
              <a:t>区市町村）</a:t>
            </a:r>
          </a:p>
        </p:txBody>
      </p:sp>
      <p:sp>
        <p:nvSpPr>
          <p:cNvPr id="12" name="円/楕円 11"/>
          <p:cNvSpPr/>
          <p:nvPr/>
        </p:nvSpPr>
        <p:spPr>
          <a:xfrm flipH="1">
            <a:off x="5388212" y="1874731"/>
            <a:ext cx="2424148" cy="187657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rPr>
              <a:t>企業</a:t>
            </a:r>
            <a:r>
              <a:rPr lang="ja-JP" altLang="en-US" sz="2400" dirty="0" smtClean="0">
                <a:solidFill>
                  <a:prstClr val="white"/>
                </a:solidFill>
              </a:rPr>
              <a:t>に</a:t>
            </a:r>
            <a:r>
              <a:rPr lang="ja-JP" altLang="en-US" sz="2400" dirty="0">
                <a:solidFill>
                  <a:prstClr val="white"/>
                </a:solidFill>
              </a:rPr>
              <a:t>よる</a:t>
            </a:r>
            <a:endParaRPr lang="en-US" altLang="ja-JP" sz="2400" dirty="0">
              <a:solidFill>
                <a:prstClr val="white"/>
              </a:solidFill>
            </a:endParaRPr>
          </a:p>
          <a:p>
            <a:pPr algn="ctr"/>
            <a:r>
              <a:rPr lang="ja-JP" altLang="en-US" sz="2400" dirty="0">
                <a:solidFill>
                  <a:prstClr val="white"/>
                </a:solidFill>
              </a:rPr>
              <a:t>被災者支援</a:t>
            </a:r>
            <a:endParaRPr lang="en-US" altLang="ja-JP" sz="2400" dirty="0">
              <a:solidFill>
                <a:prstClr val="white"/>
              </a:solidFill>
            </a:endParaRPr>
          </a:p>
          <a:p>
            <a:pPr algn="ctr"/>
            <a:endParaRPr lang="ja-JP" altLang="en-US" dirty="0">
              <a:solidFill>
                <a:prstClr val="white"/>
              </a:solidFill>
            </a:endParaRPr>
          </a:p>
        </p:txBody>
      </p:sp>
      <p:sp>
        <p:nvSpPr>
          <p:cNvPr id="13" name="円/楕円 12"/>
          <p:cNvSpPr/>
          <p:nvPr/>
        </p:nvSpPr>
        <p:spPr>
          <a:xfrm flipH="1">
            <a:off x="2549744" y="4576764"/>
            <a:ext cx="3900494" cy="187657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white"/>
                </a:solidFill>
              </a:rPr>
              <a:t>市民セクターに</a:t>
            </a:r>
            <a:r>
              <a:rPr lang="ja-JP" altLang="en-US" sz="2400" dirty="0">
                <a:solidFill>
                  <a:prstClr val="white"/>
                </a:solidFill>
              </a:rPr>
              <a:t>よる</a:t>
            </a:r>
            <a:endParaRPr lang="en-US" altLang="ja-JP" sz="2400" dirty="0">
              <a:solidFill>
                <a:prstClr val="white"/>
              </a:solidFill>
            </a:endParaRPr>
          </a:p>
          <a:p>
            <a:pPr algn="ctr"/>
            <a:r>
              <a:rPr lang="ja-JP" altLang="en-US" sz="2400" dirty="0">
                <a:solidFill>
                  <a:prstClr val="white"/>
                </a:solidFill>
              </a:rPr>
              <a:t>被災者</a:t>
            </a:r>
            <a:r>
              <a:rPr lang="ja-JP" altLang="en-US" sz="2400" dirty="0" smtClean="0">
                <a:solidFill>
                  <a:prstClr val="white"/>
                </a:solidFill>
              </a:rPr>
              <a:t>支援</a:t>
            </a:r>
          </a:p>
          <a:p>
            <a:pPr algn="ctr"/>
            <a:r>
              <a:rPr lang="ja-JP" altLang="en-US" dirty="0" smtClean="0">
                <a:solidFill>
                  <a:prstClr val="white"/>
                </a:solidFill>
              </a:rPr>
              <a:t>（</a:t>
            </a:r>
            <a:r>
              <a:rPr lang="en-US" altLang="ja-JP" dirty="0" smtClean="0">
                <a:solidFill>
                  <a:prstClr val="white"/>
                </a:solidFill>
              </a:rPr>
              <a:t>NPO</a:t>
            </a:r>
            <a:r>
              <a:rPr lang="ja-JP" altLang="en-US" dirty="0" smtClean="0">
                <a:solidFill>
                  <a:prstClr val="white"/>
                </a:solidFill>
              </a:rPr>
              <a:t>・</a:t>
            </a:r>
            <a:r>
              <a:rPr lang="en-US" altLang="ja-JP" dirty="0" smtClean="0">
                <a:solidFill>
                  <a:prstClr val="white"/>
                </a:solidFill>
              </a:rPr>
              <a:t>NGO</a:t>
            </a:r>
            <a:r>
              <a:rPr lang="ja-JP" altLang="en-US" dirty="0" smtClean="0">
                <a:solidFill>
                  <a:prstClr val="white"/>
                </a:solidFill>
              </a:rPr>
              <a:t>・ボランティア等）</a:t>
            </a:r>
            <a:endParaRPr lang="ja-JP" altLang="en-US" dirty="0">
              <a:solidFill>
                <a:prstClr val="white"/>
              </a:solidFill>
            </a:endParaRPr>
          </a:p>
        </p:txBody>
      </p:sp>
    </p:spTree>
    <p:extLst>
      <p:ext uri="{BB962C8B-B14F-4D97-AF65-F5344CB8AC3E}">
        <p14:creationId xmlns:p14="http://schemas.microsoft.com/office/powerpoint/2010/main" val="3938845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548680"/>
            <a:ext cx="8639908" cy="669681"/>
          </a:xfrm>
        </p:spPr>
        <p:txBody>
          <a:bodyPr/>
          <a:lstStyle/>
          <a:p>
            <a:pPr>
              <a:defRPr/>
            </a:pPr>
            <a:r>
              <a:rPr lang="ja-JP" altLang="en-US" dirty="0" smtClean="0">
                <a:solidFill>
                  <a:schemeClr val="tx1"/>
                </a:solidFill>
              </a:rPr>
              <a:t>仙台防災枠組のなかの市民セクター</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4</a:t>
            </a:fld>
            <a:endParaRPr lang="en-US" altLang="ja-JP" smtClean="0">
              <a:solidFill>
                <a:srgbClr val="000000"/>
              </a:solidFill>
            </a:endParaRPr>
          </a:p>
        </p:txBody>
      </p:sp>
      <p:sp>
        <p:nvSpPr>
          <p:cNvPr id="6" name="Rectangle 3"/>
          <p:cNvSpPr txBox="1">
            <a:spLocks noChangeArrowheads="1"/>
          </p:cNvSpPr>
          <p:nvPr/>
        </p:nvSpPr>
        <p:spPr bwMode="auto">
          <a:xfrm>
            <a:off x="252046" y="1700811"/>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a:buClr>
                <a:srgbClr val="808080"/>
              </a:buClr>
            </a:pPr>
            <a:r>
              <a:rPr lang="ja-JP" altLang="en-US" sz="1846" dirty="0">
                <a:solidFill>
                  <a:srgbClr val="000000"/>
                </a:solidFill>
              </a:rPr>
              <a:t>前文</a:t>
            </a:r>
            <a:endParaRPr lang="en-US" altLang="ja-JP" sz="1846" dirty="0">
              <a:solidFill>
                <a:srgbClr val="000000"/>
              </a:solidFill>
            </a:endParaRPr>
          </a:p>
          <a:p>
            <a:pPr lvl="1">
              <a:buClr>
                <a:srgbClr val="808080"/>
              </a:buClr>
            </a:pPr>
            <a:r>
              <a:rPr lang="ja-JP" altLang="en-US" sz="1662" dirty="0" smtClean="0">
                <a:solidFill>
                  <a:srgbClr val="000000"/>
                </a:solidFill>
              </a:rPr>
              <a:t>関係するステークホルダーを政策・計画・基準の企画立案及び実施関与</a:t>
            </a:r>
            <a:endParaRPr lang="en-US" altLang="ja-JP" sz="1662" dirty="0" smtClean="0">
              <a:solidFill>
                <a:srgbClr val="000000"/>
              </a:solidFill>
            </a:endParaRPr>
          </a:p>
          <a:p>
            <a:pPr lvl="1">
              <a:buClr>
                <a:srgbClr val="808080"/>
              </a:buClr>
            </a:pPr>
            <a:r>
              <a:rPr lang="ja-JP" altLang="en-US" sz="1662" dirty="0" smtClean="0">
                <a:solidFill>
                  <a:srgbClr val="000000"/>
                </a:solidFill>
              </a:rPr>
              <a:t>公共、</a:t>
            </a: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民間、</a:t>
            </a:r>
            <a:r>
              <a:rPr lang="ja-JP" altLang="en-US" sz="1662" dirty="0">
                <a:solidFill>
                  <a:srgbClr val="FF0000"/>
                </a:solidFill>
                <a:latin typeface="HGS創英角ｺﾞｼｯｸUB" panose="020B0900000000000000" pitchFamily="50" charset="-128"/>
                <a:ea typeface="HGS創英角ｺﾞｼｯｸUB" panose="020B0900000000000000" pitchFamily="50" charset="-128"/>
              </a:rPr>
              <a:t>市民</a:t>
            </a: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社会団体</a:t>
            </a:r>
            <a:r>
              <a:rPr lang="ja-JP" altLang="en-US" sz="1662" dirty="0" smtClean="0">
                <a:solidFill>
                  <a:srgbClr val="000000"/>
                </a:solidFill>
              </a:rPr>
              <a:t>、学術・科学</a:t>
            </a:r>
            <a:r>
              <a:rPr lang="ja-JP" altLang="en-US" sz="1662" dirty="0">
                <a:solidFill>
                  <a:srgbClr val="000000"/>
                </a:solidFill>
              </a:rPr>
              <a:t>研究</a:t>
            </a:r>
            <a:r>
              <a:rPr lang="ja-JP" altLang="en-US" sz="1662" dirty="0" smtClean="0">
                <a:solidFill>
                  <a:srgbClr val="000000"/>
                </a:solidFill>
              </a:rPr>
              <a:t>機関は、より緊密に</a:t>
            </a:r>
            <a:r>
              <a:rPr lang="ja-JP" altLang="en-US" sz="1662" dirty="0">
                <a:solidFill>
                  <a:srgbClr val="000000"/>
                </a:solidFill>
              </a:rPr>
              <a:t>連携</a:t>
            </a:r>
            <a:r>
              <a:rPr lang="ja-JP" altLang="en-US" sz="1662" dirty="0" smtClean="0">
                <a:solidFill>
                  <a:srgbClr val="000000"/>
                </a:solidFill>
              </a:rPr>
              <a:t>し</a:t>
            </a:r>
            <a:r>
              <a:rPr lang="ja-JP" altLang="en-US" sz="1662" dirty="0">
                <a:solidFill>
                  <a:srgbClr val="000000"/>
                </a:solidFill>
              </a:rPr>
              <a:t>、協働の機会を創出する</a:t>
            </a:r>
            <a:r>
              <a:rPr lang="ja-JP" altLang="en-US" sz="1662" dirty="0" smtClean="0">
                <a:solidFill>
                  <a:srgbClr val="000000"/>
                </a:solidFill>
              </a:rPr>
              <a:t>必要が</a:t>
            </a:r>
            <a:r>
              <a:rPr lang="ja-JP" altLang="en-US" sz="1662" dirty="0">
                <a:solidFill>
                  <a:srgbClr val="000000"/>
                </a:solidFill>
              </a:rPr>
              <a:t>ある。</a:t>
            </a:r>
            <a:endParaRPr lang="en-US" altLang="ja-JP" sz="1662" dirty="0">
              <a:solidFill>
                <a:srgbClr val="000000"/>
              </a:solidFill>
            </a:endParaRPr>
          </a:p>
          <a:p>
            <a:pPr>
              <a:buClr>
                <a:srgbClr val="808080"/>
              </a:buClr>
            </a:pPr>
            <a:endParaRPr lang="en-US" altLang="ja-JP" sz="1846" dirty="0" smtClean="0">
              <a:solidFill>
                <a:srgbClr val="000000"/>
              </a:solidFill>
            </a:endParaRPr>
          </a:p>
          <a:p>
            <a:pPr>
              <a:buClr>
                <a:srgbClr val="808080"/>
              </a:buClr>
            </a:pPr>
            <a:r>
              <a:rPr lang="ja-JP" altLang="en-US" sz="1846" dirty="0" smtClean="0">
                <a:solidFill>
                  <a:srgbClr val="000000"/>
                </a:solidFill>
              </a:rPr>
              <a:t>５．ステークホルダー</a:t>
            </a:r>
            <a:r>
              <a:rPr lang="ja-JP" altLang="en-US" sz="1846" dirty="0">
                <a:solidFill>
                  <a:srgbClr val="000000"/>
                </a:solidFill>
              </a:rPr>
              <a:t>の</a:t>
            </a:r>
            <a:r>
              <a:rPr lang="ja-JP" altLang="en-US" sz="1846" dirty="0" smtClean="0">
                <a:solidFill>
                  <a:srgbClr val="000000"/>
                </a:solidFill>
              </a:rPr>
              <a:t>役割</a:t>
            </a:r>
            <a:endParaRPr lang="en-US" altLang="ja-JP" sz="1846" dirty="0" smtClean="0">
              <a:solidFill>
                <a:srgbClr val="000000"/>
              </a:solidFill>
            </a:endParaRPr>
          </a:p>
          <a:p>
            <a:pPr lvl="1">
              <a:buClr>
                <a:srgbClr val="808080"/>
              </a:buClr>
            </a:pPr>
            <a:r>
              <a:rPr lang="ja-JP" altLang="en-US" sz="1662" dirty="0" smtClean="0">
                <a:solidFill>
                  <a:srgbClr val="FF0000"/>
                </a:solidFill>
                <a:latin typeface="HGS創英角ｺﾞｼｯｸUB" panose="020B0900000000000000" pitchFamily="50" charset="-128"/>
                <a:ea typeface="HGS創英角ｺﾞｼｯｸUB" panose="020B0900000000000000" pitchFamily="50" charset="-128"/>
              </a:rPr>
              <a:t>市民社会、個人ボランティア、ボランティア団体とコミュニティ団体</a:t>
            </a:r>
            <a:r>
              <a:rPr lang="ja-JP" altLang="en-US" sz="1662" dirty="0" smtClean="0">
                <a:solidFill>
                  <a:srgbClr val="000000"/>
                </a:solidFill>
              </a:rPr>
              <a:t>は、</a:t>
            </a:r>
            <a:endParaRPr lang="en-US" altLang="ja-JP" sz="1662" dirty="0" smtClean="0">
              <a:solidFill>
                <a:srgbClr val="000000"/>
              </a:solidFill>
            </a:endParaRPr>
          </a:p>
          <a:p>
            <a:pPr lvl="2">
              <a:buClr>
                <a:srgbClr val="808080"/>
              </a:buClr>
            </a:pPr>
            <a:r>
              <a:rPr lang="ja-JP" altLang="en-US" sz="1462" dirty="0" smtClean="0">
                <a:solidFill>
                  <a:srgbClr val="000000"/>
                </a:solidFill>
              </a:rPr>
              <a:t>公的機関と連携し、特に災害リスク削減のための規範的枠組み、基準、計画の立案と実施において、具体的知識と実用的助言の提供を行うために参加する。</a:t>
            </a:r>
            <a:endParaRPr lang="en-US" altLang="ja-JP" sz="1462" dirty="0" smtClean="0">
              <a:solidFill>
                <a:srgbClr val="000000"/>
              </a:solidFill>
            </a:endParaRPr>
          </a:p>
          <a:p>
            <a:pPr lvl="2">
              <a:buClr>
                <a:srgbClr val="808080"/>
              </a:buClr>
            </a:pPr>
            <a:r>
              <a:rPr lang="ja-JP" altLang="en-US" sz="1462" dirty="0" smtClean="0">
                <a:solidFill>
                  <a:srgbClr val="000000"/>
                </a:solidFill>
              </a:rPr>
              <a:t>地方、国、地域及びグローバルのレベルの計画や戦略の実施に従事する</a:t>
            </a:r>
            <a:endParaRPr lang="en-US" altLang="ja-JP" sz="1462" dirty="0" smtClean="0">
              <a:solidFill>
                <a:srgbClr val="000000"/>
              </a:solidFill>
            </a:endParaRPr>
          </a:p>
          <a:p>
            <a:pPr lvl="2">
              <a:buClr>
                <a:srgbClr val="808080"/>
              </a:buClr>
            </a:pPr>
            <a:r>
              <a:rPr lang="ja-JP" altLang="en-US" sz="1462" dirty="0" smtClean="0">
                <a:solidFill>
                  <a:srgbClr val="000000"/>
                </a:solidFill>
              </a:rPr>
              <a:t>災害リスクについての意識啓発、予防文化及び教育に対して貢献及び支援する</a:t>
            </a:r>
            <a:endParaRPr lang="en-US" altLang="ja-JP" sz="1462" dirty="0" smtClean="0">
              <a:solidFill>
                <a:srgbClr val="000000"/>
              </a:solidFill>
            </a:endParaRPr>
          </a:p>
          <a:p>
            <a:pPr lvl="2">
              <a:buClr>
                <a:srgbClr val="808080"/>
              </a:buClr>
            </a:pPr>
            <a:r>
              <a:rPr lang="ja-JP" altLang="en-US" sz="1462" dirty="0" smtClean="0">
                <a:solidFill>
                  <a:srgbClr val="000000"/>
                </a:solidFill>
              </a:rPr>
              <a:t>各グループ間の相互連携を強化するような強靭性のあるコミュニティ（</a:t>
            </a:r>
            <a:r>
              <a:rPr lang="en-US" altLang="ja-JP" sz="1462" dirty="0" smtClean="0">
                <a:solidFill>
                  <a:srgbClr val="000000"/>
                </a:solidFill>
              </a:rPr>
              <a:t>Resilient</a:t>
            </a:r>
            <a:r>
              <a:rPr lang="ja-JP" altLang="en-US" sz="1462" dirty="0" smtClean="0">
                <a:solidFill>
                  <a:srgbClr val="000000"/>
                </a:solidFill>
              </a:rPr>
              <a:t> </a:t>
            </a:r>
            <a:r>
              <a:rPr lang="en-US" altLang="ja-JP" sz="1462" dirty="0" smtClean="0">
                <a:solidFill>
                  <a:srgbClr val="000000"/>
                </a:solidFill>
              </a:rPr>
              <a:t>Community</a:t>
            </a:r>
            <a:r>
              <a:rPr lang="ja-JP" altLang="en-US" sz="1462" dirty="0" smtClean="0">
                <a:solidFill>
                  <a:srgbClr val="000000"/>
                </a:solidFill>
              </a:rPr>
              <a:t>）及び包摂的（</a:t>
            </a:r>
            <a:r>
              <a:rPr lang="en-US" altLang="ja-JP" sz="1462" dirty="0" smtClean="0">
                <a:solidFill>
                  <a:srgbClr val="000000"/>
                </a:solidFill>
              </a:rPr>
              <a:t>Inclusive</a:t>
            </a:r>
            <a:r>
              <a:rPr lang="ja-JP" altLang="en-US" sz="1462" dirty="0" smtClean="0">
                <a:solidFill>
                  <a:srgbClr val="000000"/>
                </a:solidFill>
              </a:rPr>
              <a:t>）で全体社会型の災害リスク管理を提唱する</a:t>
            </a:r>
            <a:endParaRPr lang="en-US" altLang="ja-JP" sz="1462" dirty="0" smtClean="0">
              <a:solidFill>
                <a:srgbClr val="000000"/>
              </a:solidFill>
            </a:endParaRPr>
          </a:p>
        </p:txBody>
      </p:sp>
    </p:spTree>
    <p:extLst>
      <p:ext uri="{BB962C8B-B14F-4D97-AF65-F5344CB8AC3E}">
        <p14:creationId xmlns:p14="http://schemas.microsoft.com/office/powerpoint/2010/main" val="379476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525240"/>
            <a:ext cx="8639908" cy="669681"/>
          </a:xfrm>
        </p:spPr>
        <p:txBody>
          <a:bodyPr/>
          <a:lstStyle/>
          <a:p>
            <a:pPr>
              <a:defRPr/>
            </a:pPr>
            <a:r>
              <a:rPr lang="ja-JP" altLang="en-US" dirty="0">
                <a:solidFill>
                  <a:schemeClr val="tx1"/>
                </a:solidFill>
              </a:rPr>
              <a:t>災害対応をおこなう「市民セクター」とは？</a:t>
            </a:r>
            <a:br>
              <a:rPr lang="ja-JP" altLang="en-US" dirty="0">
                <a:solidFill>
                  <a:schemeClr val="tx1"/>
                </a:solidFill>
              </a:rPr>
            </a:br>
            <a:r>
              <a:rPr lang="ja-JP" altLang="en-US" dirty="0">
                <a:solidFill>
                  <a:schemeClr val="tx1"/>
                </a:solidFill>
              </a:rPr>
              <a:t>（ＮＰＯ、ＮＧＯ、ボランティア・・・）</a:t>
            </a: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5</a:t>
            </a:fld>
            <a:endParaRPr lang="en-US" altLang="ja-JP" smtClean="0">
              <a:solidFill>
                <a:srgbClr val="000000"/>
              </a:solidFill>
            </a:endParaRPr>
          </a:p>
        </p:txBody>
      </p:sp>
      <p:sp>
        <p:nvSpPr>
          <p:cNvPr id="2" name="円/楕円 1"/>
          <p:cNvSpPr/>
          <p:nvPr/>
        </p:nvSpPr>
        <p:spPr bwMode="auto">
          <a:xfrm>
            <a:off x="252046" y="1767277"/>
            <a:ext cx="8639908" cy="4386949"/>
          </a:xfrm>
          <a:prstGeom prst="ellipse">
            <a:avLst/>
          </a:prstGeom>
          <a:solidFill>
            <a:srgbClr val="FFCCFF">
              <a:alpha val="41000"/>
            </a:srgbClr>
          </a:solidFill>
          <a:ln w="9525" cap="flat" cmpd="sng" algn="ctr">
            <a:solidFill>
              <a:schemeClr val="bg2"/>
            </a:solidFill>
            <a:prstDash val="solid"/>
            <a:round/>
            <a:headEnd type="none" w="med" len="med"/>
            <a:tailEnd type="triangle" w="med" len="med"/>
          </a:ln>
          <a:effectLst/>
        </p:spPr>
        <p:txBody>
          <a:bodyPr vert="horz" wrap="square" lIns="83077" tIns="43200" rIns="83077" bIns="43200" numCol="1" rtlCol="0" anchor="ctr" anchorCtr="0" compatLnSpc="1">
            <a:prstTxWarp prst="textNoShape">
              <a:avLst/>
            </a:prstTxWarp>
            <a:noAutofit/>
          </a:bodyPr>
          <a:lstStyle/>
          <a:p>
            <a:pPr algn="ctr" fontAlgn="base">
              <a:spcBef>
                <a:spcPct val="0"/>
              </a:spcBef>
              <a:spcAft>
                <a:spcPct val="0"/>
              </a:spcAft>
            </a:pPr>
            <a:endParaRPr lang="ja-JP" altLang="en-US" sz="1846">
              <a:solidFill>
                <a:srgbClr val="000000"/>
              </a:solidFill>
              <a:latin typeface="Arial" charset="0"/>
            </a:endParaRPr>
          </a:p>
        </p:txBody>
      </p:sp>
      <p:graphicFrame>
        <p:nvGraphicFramePr>
          <p:cNvPr id="3" name="表 2"/>
          <p:cNvGraphicFramePr>
            <a:graphicFrameLocks noGrp="1"/>
          </p:cNvGraphicFramePr>
          <p:nvPr>
            <p:extLst/>
          </p:nvPr>
        </p:nvGraphicFramePr>
        <p:xfrm>
          <a:off x="4704938" y="2963718"/>
          <a:ext cx="3722260" cy="1778390"/>
        </p:xfrm>
        <a:graphic>
          <a:graphicData uri="http://schemas.openxmlformats.org/drawingml/2006/table">
            <a:tbl>
              <a:tblPr firstRow="1" bandRow="1">
                <a:tableStyleId>{5C22544A-7EE6-4342-B048-85BDC9FD1C3A}</a:tableStyleId>
              </a:tblPr>
              <a:tblGrid>
                <a:gridCol w="3722260"/>
              </a:tblGrid>
              <a:tr h="36576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00" b="0" dirty="0" smtClean="0">
                          <a:solidFill>
                            <a:schemeClr val="tx1"/>
                          </a:solidFill>
                          <a:latin typeface="+mj-lt"/>
                        </a:rPr>
                        <a:t>　　　</a:t>
                      </a:r>
                      <a:r>
                        <a:rPr kumimoji="1" lang="ja-JP" altLang="en-US" sz="18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組織＝</a:t>
                      </a:r>
                      <a:r>
                        <a:rPr kumimoji="1" lang="en-US" altLang="ja-JP" sz="18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NPO</a:t>
                      </a:r>
                      <a:r>
                        <a:rPr kumimoji="1" lang="ja-JP" altLang="en-US" sz="18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a:t>
                      </a:r>
                      <a:r>
                        <a:rPr kumimoji="1" lang="ja-JP" altLang="en-US" sz="1800" b="0" i="0" u="none" strike="noStrike" kern="1200" cap="none" spc="0" normalizeH="0" baseline="0" noProof="0" dirty="0" smtClean="0">
                          <a:ln>
                            <a:noFill/>
                          </a:ln>
                          <a:solidFill>
                            <a:srgbClr val="FF0000"/>
                          </a:solidFill>
                          <a:effectLst/>
                          <a:uLnTx/>
                          <a:uFillTx/>
                          <a:latin typeface="HG創英角ｺﾞｼｯｸUB" pitchFamily="49" charset="-128"/>
                          <a:ea typeface="HG創英角ｺﾞｼｯｸUB" pitchFamily="49" charset="-128"/>
                          <a:cs typeface="+mn-cs"/>
                        </a:rPr>
                        <a:t>広義の</a:t>
                      </a:r>
                      <a:r>
                        <a:rPr kumimoji="1" lang="en-US" altLang="ja-JP" sz="1800" b="0" i="0" u="none" strike="noStrike" kern="1200" cap="none" spc="0" normalizeH="0" baseline="0" noProof="0" dirty="0" smtClean="0">
                          <a:ln>
                            <a:noFill/>
                          </a:ln>
                          <a:solidFill>
                            <a:srgbClr val="FF0000"/>
                          </a:solidFill>
                          <a:effectLst/>
                          <a:uLnTx/>
                          <a:uFillTx/>
                          <a:latin typeface="HG創英角ｺﾞｼｯｸUB" pitchFamily="49" charset="-128"/>
                          <a:ea typeface="HG創英角ｺﾞｼｯｸUB" pitchFamily="49" charset="-128"/>
                          <a:cs typeface="+mn-cs"/>
                        </a:rPr>
                        <a:t>NPO</a:t>
                      </a:r>
                      <a:r>
                        <a:rPr kumimoji="1" lang="ja-JP" altLang="en-US" sz="1800" b="0" i="0" u="none" strike="noStrike" kern="1200" cap="none" spc="0" normalizeH="0" baseline="0" noProof="0" dirty="0" smtClean="0">
                          <a:ln>
                            <a:noFill/>
                          </a:ln>
                          <a:solidFill>
                            <a:srgbClr val="000000"/>
                          </a:solidFill>
                          <a:effectLst/>
                          <a:uLnTx/>
                          <a:uFillTx/>
                          <a:latin typeface="HG創英角ｺﾞｼｯｸUB" pitchFamily="49" charset="-128"/>
                          <a:ea typeface="HG創英角ｺﾞｼｯｸUB" pitchFamily="49" charset="-128"/>
                          <a:cs typeface="+mn-cs"/>
                        </a:rPr>
                        <a:t>）</a:t>
                      </a:r>
                      <a:endParaRPr kumimoji="1" lang="ja-JP" altLang="en-US" sz="1300" b="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281354">
                <a:tc>
                  <a:txBody>
                    <a:bodyPr/>
                    <a:lstStyle/>
                    <a:p>
                      <a:pPr algn="l"/>
                      <a:r>
                        <a:rPr kumimoji="1" lang="ja-JP" altLang="en-US" sz="1300" b="0" dirty="0" smtClean="0">
                          <a:solidFill>
                            <a:schemeClr val="tx1"/>
                          </a:solidFill>
                          <a:latin typeface="+mj-lt"/>
                        </a:rPr>
                        <a:t>　特定非営利活動法人（狭義の</a:t>
                      </a:r>
                      <a:r>
                        <a:rPr kumimoji="1" lang="en-US" altLang="ja-JP" sz="1300" b="0" dirty="0" smtClean="0">
                          <a:solidFill>
                            <a:schemeClr val="tx1"/>
                          </a:solidFill>
                          <a:latin typeface="+mj-lt"/>
                        </a:rPr>
                        <a:t>NPO</a:t>
                      </a:r>
                      <a:r>
                        <a:rPr kumimoji="1" lang="ja-JP" altLang="en-US" sz="1300" b="0" dirty="0" smtClean="0">
                          <a:solidFill>
                            <a:schemeClr val="tx1"/>
                          </a:solidFill>
                          <a:latin typeface="+mj-lt"/>
                        </a:rPr>
                        <a:t>）　　</a:t>
                      </a:r>
                      <a:endParaRPr kumimoji="1" lang="ja-JP" altLang="en-US" sz="1300" b="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54">
                <a:tc>
                  <a:txBody>
                    <a:bodyPr/>
                    <a:lstStyle/>
                    <a:p>
                      <a:pPr algn="ctr"/>
                      <a:r>
                        <a:rPr kumimoji="1" lang="ja-JP" altLang="en-US" sz="1300" dirty="0" smtClean="0">
                          <a:solidFill>
                            <a:schemeClr val="tx1"/>
                          </a:solidFill>
                          <a:latin typeface="+mj-lt"/>
                        </a:rPr>
                        <a:t>一般社団法人</a:t>
                      </a:r>
                      <a:endParaRPr kumimoji="1" lang="ja-JP" altLang="en-US" sz="130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54">
                <a:tc>
                  <a:txBody>
                    <a:bodyPr/>
                    <a:lstStyle/>
                    <a:p>
                      <a:pPr algn="ctr"/>
                      <a:r>
                        <a:rPr kumimoji="1" lang="ja-JP" altLang="en-US" sz="1300" dirty="0" smtClean="0">
                          <a:solidFill>
                            <a:schemeClr val="tx1"/>
                          </a:solidFill>
                          <a:latin typeface="+mj-lt"/>
                        </a:rPr>
                        <a:t>公益社団法人</a:t>
                      </a:r>
                      <a:endParaRPr kumimoji="1" lang="ja-JP" altLang="en-US" sz="130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54">
                <a:tc>
                  <a:txBody>
                    <a:bodyPr/>
                    <a:lstStyle/>
                    <a:p>
                      <a:pPr algn="ctr"/>
                      <a:r>
                        <a:rPr kumimoji="1" lang="ja-JP" altLang="en-US" sz="1300" dirty="0" smtClean="0">
                          <a:solidFill>
                            <a:schemeClr val="tx1"/>
                          </a:solidFill>
                          <a:latin typeface="+mj-lt"/>
                        </a:rPr>
                        <a:t>・・・</a:t>
                      </a:r>
                      <a:endParaRPr kumimoji="1" lang="ja-JP" altLang="en-US" sz="130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1354">
                <a:tc>
                  <a:txBody>
                    <a:bodyPr/>
                    <a:lstStyle/>
                    <a:p>
                      <a:pPr algn="ctr"/>
                      <a:r>
                        <a:rPr kumimoji="1" lang="ja-JP" altLang="en-US" sz="1300" dirty="0" smtClean="0">
                          <a:solidFill>
                            <a:schemeClr val="tx1"/>
                          </a:solidFill>
                          <a:latin typeface="+mj-lt"/>
                        </a:rPr>
                        <a:t>任意団体</a:t>
                      </a:r>
                      <a:endParaRPr kumimoji="1" lang="ja-JP" altLang="en-US" sz="1300" dirty="0">
                        <a:solidFill>
                          <a:schemeClr val="tx1"/>
                        </a:solidFill>
                        <a:latin typeface="+mj-lt"/>
                      </a:endParaRPr>
                    </a:p>
                  </a:txBody>
                  <a:tcPr marL="84406" marR="84406" marT="42203" marB="42203">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dash"/>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角丸四角形 7"/>
          <p:cNvSpPr/>
          <p:nvPr/>
        </p:nvSpPr>
        <p:spPr bwMode="auto">
          <a:xfrm>
            <a:off x="7363695" y="3362531"/>
            <a:ext cx="1063503" cy="1329378"/>
          </a:xfrm>
          <a:prstGeom prst="roundRect">
            <a:avLst/>
          </a:prstGeom>
          <a:solidFill>
            <a:srgbClr val="CCECFF">
              <a:alpha val="51000"/>
            </a:srgbClr>
          </a:solidFill>
          <a:ln w="28575" cap="flat" cmpd="sng" algn="ctr">
            <a:solidFill>
              <a:srgbClr val="3333FF"/>
            </a:solidFill>
            <a:prstDash val="dash"/>
            <a:round/>
            <a:headEnd type="none" w="med" len="med"/>
            <a:tailEnd type="triangle" w="med" len="med"/>
          </a:ln>
          <a:effectLst/>
        </p:spPr>
        <p:txBody>
          <a:bodyPr vert="horz" wrap="square" lIns="83077" tIns="43200" rIns="83077" bIns="43200" numCol="1" rtlCol="0" anchor="ctr" anchorCtr="0" compatLnSpc="1">
            <a:prstTxWarp prst="textNoShape">
              <a:avLst/>
            </a:prstTxWarp>
            <a:noAutofit/>
          </a:bodyPr>
          <a:lstStyle/>
          <a:p>
            <a:pPr algn="ctr" fontAlgn="base">
              <a:spcBef>
                <a:spcPct val="0"/>
              </a:spcBef>
              <a:spcAft>
                <a:spcPct val="0"/>
              </a:spcAft>
            </a:pPr>
            <a:r>
              <a:rPr lang="ja-JP" altLang="en-US" sz="1385" dirty="0">
                <a:solidFill>
                  <a:srgbClr val="000000"/>
                </a:solidFill>
                <a:latin typeface="Arial" charset="0"/>
              </a:rPr>
              <a:t>国際協力分野で活動する団体（緊急支援等）</a:t>
            </a:r>
          </a:p>
        </p:txBody>
      </p:sp>
      <p:sp>
        <p:nvSpPr>
          <p:cNvPr id="14" name="テキスト ボックス 13"/>
          <p:cNvSpPr txBox="1"/>
          <p:nvPr/>
        </p:nvSpPr>
        <p:spPr>
          <a:xfrm>
            <a:off x="5967847" y="5050018"/>
            <a:ext cx="1652153" cy="376385"/>
          </a:xfrm>
          <a:prstGeom prst="wedgeRectCallout">
            <a:avLst>
              <a:gd name="adj1" fmla="val 68513"/>
              <a:gd name="adj2" fmla="val -149189"/>
            </a:avLst>
          </a:prstGeom>
          <a:solidFill>
            <a:srgbClr val="CCECFF"/>
          </a:solidFill>
          <a:ln>
            <a:solidFill>
              <a:schemeClr val="bg1">
                <a:lumMod val="50000"/>
              </a:schemeClr>
            </a:solidFill>
          </a:ln>
        </p:spPr>
        <p:txBody>
          <a:bodyPr wrap="square" rtlCol="0">
            <a:spAutoFit/>
          </a:bodyPr>
          <a:lstStyle/>
          <a:p>
            <a:pPr algn="ctr" fontAlgn="base">
              <a:spcBef>
                <a:spcPct val="0"/>
              </a:spcBef>
              <a:spcAft>
                <a:spcPct val="0"/>
              </a:spcAft>
            </a:pPr>
            <a:r>
              <a:rPr lang="en-US" altLang="ja-JP" sz="1846" dirty="0">
                <a:solidFill>
                  <a:srgbClr val="FF0000"/>
                </a:solidFill>
                <a:latin typeface="HG創英角ｺﾞｼｯｸUB" pitchFamily="49" charset="-128"/>
                <a:ea typeface="HG創英角ｺﾞｼｯｸUB" pitchFamily="49" charset="-128"/>
              </a:rPr>
              <a:t>NGO</a:t>
            </a:r>
          </a:p>
        </p:txBody>
      </p:sp>
      <p:sp>
        <p:nvSpPr>
          <p:cNvPr id="10" name="パイ 9"/>
          <p:cNvSpPr/>
          <p:nvPr/>
        </p:nvSpPr>
        <p:spPr bwMode="auto">
          <a:xfrm>
            <a:off x="252046" y="1761872"/>
            <a:ext cx="8639908" cy="4392354"/>
          </a:xfrm>
          <a:prstGeom prst="pie">
            <a:avLst>
              <a:gd name="adj1" fmla="val 5389280"/>
              <a:gd name="adj2" fmla="val 16200000"/>
            </a:avLst>
          </a:prstGeom>
          <a:solidFill>
            <a:schemeClr val="bg1"/>
          </a:solidFill>
          <a:ln w="9525" cap="flat" cmpd="sng" algn="ctr">
            <a:solidFill>
              <a:schemeClr val="bg2"/>
            </a:solidFill>
            <a:prstDash val="solid"/>
            <a:round/>
            <a:headEnd type="none" w="med" len="med"/>
            <a:tailEnd type="triangle" w="med" len="med"/>
          </a:ln>
          <a:effectLst/>
        </p:spPr>
        <p:txBody>
          <a:bodyPr vert="horz" wrap="square" lIns="83077" tIns="43200" rIns="83077" bIns="43200" numCol="1" rtlCol="0" anchor="ctr" anchorCtr="0" compatLnSpc="1">
            <a:prstTxWarp prst="textNoShape">
              <a:avLst/>
            </a:prstTxWarp>
            <a:noAutofit/>
          </a:bodyPr>
          <a:lstStyle/>
          <a:p>
            <a:pPr algn="ctr" fontAlgn="base">
              <a:spcBef>
                <a:spcPct val="0"/>
              </a:spcBef>
              <a:spcAft>
                <a:spcPct val="0"/>
              </a:spcAft>
            </a:pPr>
            <a:endParaRPr lang="ja-JP" altLang="en-US" sz="1846">
              <a:solidFill>
                <a:srgbClr val="000000"/>
              </a:solidFill>
              <a:latin typeface="Arial" charset="0"/>
            </a:endParaRPr>
          </a:p>
        </p:txBody>
      </p:sp>
      <p:sp>
        <p:nvSpPr>
          <p:cNvPr id="7" name="テキスト ボックス 6"/>
          <p:cNvSpPr txBox="1"/>
          <p:nvPr/>
        </p:nvSpPr>
        <p:spPr>
          <a:xfrm>
            <a:off x="2444995" y="2107248"/>
            <a:ext cx="4254011" cy="660437"/>
          </a:xfrm>
          <a:prstGeom prst="rect">
            <a:avLst/>
          </a:prstGeom>
          <a:solidFill>
            <a:schemeClr val="bg1"/>
          </a:solidFill>
          <a:ln>
            <a:solidFill>
              <a:schemeClr val="bg1">
                <a:lumMod val="50000"/>
              </a:schemeClr>
            </a:solidFill>
          </a:ln>
        </p:spPr>
        <p:txBody>
          <a:bodyPr wrap="square" rtlCol="0">
            <a:spAutoFit/>
          </a:bodyPr>
          <a:lstStyle/>
          <a:p>
            <a:pPr algn="ctr" fontAlgn="base">
              <a:spcBef>
                <a:spcPct val="0"/>
              </a:spcBef>
              <a:spcAft>
                <a:spcPct val="0"/>
              </a:spcAft>
            </a:pPr>
            <a:r>
              <a:rPr lang="ja-JP" altLang="en-US" sz="1846" dirty="0">
                <a:solidFill>
                  <a:srgbClr val="000000"/>
                </a:solidFill>
                <a:latin typeface="HG創英角ｺﾞｼｯｸUB" pitchFamily="49" charset="-128"/>
                <a:ea typeface="HG創英角ｺﾞｼｯｸUB" pitchFamily="49" charset="-128"/>
              </a:rPr>
              <a:t>災害法制上の「ボランティア」</a:t>
            </a:r>
            <a:r>
              <a:rPr lang="en-US" altLang="ja-JP" sz="1846" dirty="0">
                <a:solidFill>
                  <a:srgbClr val="000000"/>
                </a:solidFill>
                <a:latin typeface="HG創英角ｺﾞｼｯｸUB" pitchFamily="49" charset="-128"/>
                <a:ea typeface="HG創英角ｺﾞｼｯｸUB" pitchFamily="49" charset="-128"/>
              </a:rPr>
              <a:t/>
            </a:r>
            <a:br>
              <a:rPr lang="en-US" altLang="ja-JP" sz="1846" dirty="0">
                <a:solidFill>
                  <a:srgbClr val="000000"/>
                </a:solidFill>
                <a:latin typeface="HG創英角ｺﾞｼｯｸUB" pitchFamily="49" charset="-128"/>
                <a:ea typeface="HG創英角ｺﾞｼｯｸUB" pitchFamily="49" charset="-128"/>
              </a:rPr>
            </a:br>
            <a:r>
              <a:rPr lang="ja-JP" altLang="en-US" sz="1846" dirty="0">
                <a:solidFill>
                  <a:srgbClr val="000000"/>
                </a:solidFill>
                <a:latin typeface="HG創英角ｺﾞｼｯｸUB" pitchFamily="49" charset="-128"/>
                <a:ea typeface="HG創英角ｺﾞｼｯｸUB" pitchFamily="49" charset="-128"/>
              </a:rPr>
              <a:t>（≒市民セクター）</a:t>
            </a:r>
            <a:endParaRPr lang="en-US" altLang="ja-JP" sz="1846" dirty="0">
              <a:solidFill>
                <a:srgbClr val="000000"/>
              </a:solidFill>
              <a:latin typeface="HG創英角ｺﾞｼｯｸUB" pitchFamily="49" charset="-128"/>
              <a:ea typeface="HG創英角ｺﾞｼｯｸUB" pitchFamily="49" charset="-128"/>
            </a:endParaRPr>
          </a:p>
        </p:txBody>
      </p:sp>
      <p:sp>
        <p:nvSpPr>
          <p:cNvPr id="13" name="テキスト ボックス 12"/>
          <p:cNvSpPr txBox="1"/>
          <p:nvPr/>
        </p:nvSpPr>
        <p:spPr>
          <a:xfrm>
            <a:off x="1085218" y="3631333"/>
            <a:ext cx="3384242" cy="660437"/>
          </a:xfrm>
          <a:prstGeom prst="rect">
            <a:avLst/>
          </a:prstGeom>
          <a:noFill/>
        </p:spPr>
        <p:txBody>
          <a:bodyPr wrap="square" rtlCol="0">
            <a:spAutoFit/>
          </a:bodyPr>
          <a:lstStyle/>
          <a:p>
            <a:pPr algn="ctr" fontAlgn="base">
              <a:spcBef>
                <a:spcPct val="0"/>
              </a:spcBef>
              <a:spcAft>
                <a:spcPct val="0"/>
              </a:spcAft>
            </a:pPr>
            <a:r>
              <a:rPr lang="ja-JP" altLang="en-US" sz="1846" dirty="0">
                <a:solidFill>
                  <a:srgbClr val="000000"/>
                </a:solidFill>
                <a:latin typeface="HG創英角ｺﾞｼｯｸUB" pitchFamily="49" charset="-128"/>
                <a:ea typeface="HG創英角ｺﾞｼｯｸUB" pitchFamily="49" charset="-128"/>
              </a:rPr>
              <a:t>個人ボランティア</a:t>
            </a:r>
            <a:endParaRPr lang="en-US" altLang="ja-JP" sz="1846" dirty="0">
              <a:solidFill>
                <a:srgbClr val="000000"/>
              </a:solidFill>
              <a:latin typeface="HG創英角ｺﾞｼｯｸUB" pitchFamily="49" charset="-128"/>
              <a:ea typeface="HG創英角ｺﾞｼｯｸUB" pitchFamily="49" charset="-128"/>
            </a:endParaRPr>
          </a:p>
          <a:p>
            <a:pPr algn="ctr" fontAlgn="base">
              <a:spcBef>
                <a:spcPct val="0"/>
              </a:spcBef>
              <a:spcAft>
                <a:spcPct val="0"/>
              </a:spcAft>
            </a:pPr>
            <a:r>
              <a:rPr lang="ja-JP" altLang="en-US" sz="1846" dirty="0">
                <a:solidFill>
                  <a:srgbClr val="000000"/>
                </a:solidFill>
                <a:latin typeface="HG創英角ｺﾞｼｯｸUB" pitchFamily="49" charset="-128"/>
                <a:ea typeface="HG創英角ｺﾞｼｯｸUB" pitchFamily="49" charset="-128"/>
              </a:rPr>
              <a:t>（狭義のボランティア）</a:t>
            </a:r>
            <a:endParaRPr lang="en-US" altLang="ja-JP" sz="1846" dirty="0">
              <a:solidFill>
                <a:srgbClr val="000000"/>
              </a:solidFill>
              <a:latin typeface="HG創英角ｺﾞｼｯｸUB" pitchFamily="49" charset="-128"/>
              <a:ea typeface="HG創英角ｺﾞｼｯｸUB" pitchFamily="49" charset="-128"/>
            </a:endParaRPr>
          </a:p>
        </p:txBody>
      </p:sp>
      <p:sp>
        <p:nvSpPr>
          <p:cNvPr id="12" name="テキスト ボックス 11"/>
          <p:cNvSpPr txBox="1"/>
          <p:nvPr/>
        </p:nvSpPr>
        <p:spPr>
          <a:xfrm>
            <a:off x="2195736" y="6344083"/>
            <a:ext cx="5849265" cy="348109"/>
          </a:xfrm>
          <a:prstGeom prst="wedgeRectCallout">
            <a:avLst>
              <a:gd name="adj1" fmla="val 4696"/>
              <a:gd name="adj2" fmla="val -165826"/>
            </a:avLst>
          </a:prstGeom>
          <a:solidFill>
            <a:srgbClr val="CCECFF"/>
          </a:solidFill>
          <a:ln>
            <a:solidFill>
              <a:schemeClr val="bg1">
                <a:lumMod val="50000"/>
              </a:schemeClr>
            </a:solidFill>
          </a:ln>
        </p:spPr>
        <p:txBody>
          <a:bodyPr wrap="square" rtlCol="0">
            <a:spAutoFit/>
          </a:bodyPr>
          <a:lstStyle/>
          <a:p>
            <a:pPr algn="ctr" fontAlgn="base">
              <a:spcBef>
                <a:spcPct val="0"/>
              </a:spcBef>
              <a:spcAft>
                <a:spcPct val="0"/>
              </a:spcAft>
            </a:pPr>
            <a:r>
              <a:rPr lang="ja-JP" altLang="en-US" sz="1662" dirty="0">
                <a:solidFill>
                  <a:srgbClr val="000000"/>
                </a:solidFill>
              </a:rPr>
              <a:t>地域性（被災地域内・外）やテーマ性をもった様々な団体が存在</a:t>
            </a:r>
          </a:p>
        </p:txBody>
      </p:sp>
      <p:sp>
        <p:nvSpPr>
          <p:cNvPr id="15" name="テキスト ボックス 14"/>
          <p:cNvSpPr txBox="1"/>
          <p:nvPr/>
        </p:nvSpPr>
        <p:spPr>
          <a:xfrm>
            <a:off x="3275856" y="5499281"/>
            <a:ext cx="2105375" cy="348109"/>
          </a:xfrm>
          <a:prstGeom prst="wedgeRectCallout">
            <a:avLst>
              <a:gd name="adj1" fmla="val 2057"/>
              <a:gd name="adj2" fmla="val -189707"/>
            </a:avLst>
          </a:prstGeom>
          <a:solidFill>
            <a:srgbClr val="CCECFF"/>
          </a:solidFill>
          <a:ln>
            <a:solidFill>
              <a:schemeClr val="bg1">
                <a:lumMod val="50000"/>
              </a:schemeClr>
            </a:solidFill>
          </a:ln>
        </p:spPr>
        <p:txBody>
          <a:bodyPr wrap="square" rtlCol="0">
            <a:spAutoFit/>
          </a:bodyPr>
          <a:lstStyle/>
          <a:p>
            <a:pPr algn="ctr" fontAlgn="base">
              <a:spcBef>
                <a:spcPct val="0"/>
              </a:spcBef>
              <a:spcAft>
                <a:spcPct val="0"/>
              </a:spcAft>
            </a:pPr>
            <a:r>
              <a:rPr lang="ja-JP" altLang="en-US" sz="1662" dirty="0" smtClean="0">
                <a:solidFill>
                  <a:srgbClr val="000000"/>
                </a:solidFill>
              </a:rPr>
              <a:t>専門家</a:t>
            </a:r>
            <a:r>
              <a:rPr lang="en-US" altLang="ja-JP" sz="1662" dirty="0" smtClean="0">
                <a:solidFill>
                  <a:srgbClr val="000000"/>
                </a:solidFill>
              </a:rPr>
              <a:t>/</a:t>
            </a:r>
            <a:r>
              <a:rPr lang="ja-JP" altLang="en-US" sz="1662" dirty="0" smtClean="0">
                <a:solidFill>
                  <a:srgbClr val="000000"/>
                </a:solidFill>
              </a:rPr>
              <a:t>専門職</a:t>
            </a:r>
            <a:endParaRPr lang="ja-JP" altLang="en-US" sz="1662" dirty="0">
              <a:solidFill>
                <a:srgbClr val="000000"/>
              </a:solidFill>
            </a:endParaRPr>
          </a:p>
        </p:txBody>
      </p:sp>
    </p:spTree>
    <p:extLst>
      <p:ext uri="{BB962C8B-B14F-4D97-AF65-F5344CB8AC3E}">
        <p14:creationId xmlns:p14="http://schemas.microsoft.com/office/powerpoint/2010/main" val="2570312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49781" y="517254"/>
            <a:ext cx="8639908" cy="669681"/>
          </a:xfrm>
        </p:spPr>
        <p:txBody>
          <a:bodyPr/>
          <a:lstStyle/>
          <a:p>
            <a:pPr>
              <a:defRPr/>
            </a:pPr>
            <a:r>
              <a:rPr lang="ja-JP" altLang="en-US" sz="1662" dirty="0" smtClean="0">
                <a:solidFill>
                  <a:srgbClr val="000000"/>
                </a:solidFill>
                <a:latin typeface="ＭＳ Ｐゴシック" pitchFamily="50" charset="-128"/>
              </a:rPr>
              <a:t>東日本</a:t>
            </a:r>
            <a:r>
              <a:rPr lang="ja-JP" altLang="en-US" sz="1662" dirty="0">
                <a:solidFill>
                  <a:srgbClr val="000000"/>
                </a:solidFill>
                <a:latin typeface="ＭＳ Ｐゴシック" pitchFamily="50" charset="-128"/>
              </a:rPr>
              <a:t>大震災で活躍した市民セクター</a:t>
            </a:r>
            <a:r>
              <a:rPr lang="en-US" altLang="ja-JP" sz="1662" dirty="0">
                <a:solidFill>
                  <a:schemeClr val="tx1"/>
                </a:solidFill>
              </a:rPr>
              <a:t/>
            </a:r>
            <a:br>
              <a:rPr lang="en-US" altLang="ja-JP" sz="1662" dirty="0">
                <a:solidFill>
                  <a:schemeClr val="tx1"/>
                </a:solidFill>
              </a:rPr>
            </a:br>
            <a:r>
              <a:rPr lang="ja-JP" altLang="en-US" dirty="0" smtClean="0">
                <a:solidFill>
                  <a:schemeClr val="tx1"/>
                </a:solidFill>
              </a:rPr>
              <a:t>東日本大震災では発災後半年程度にボランティアが集中するものの、</a:t>
            </a:r>
            <a:r>
              <a:rPr lang="en-US" altLang="ja-JP" dirty="0" smtClean="0">
                <a:solidFill>
                  <a:schemeClr val="tx1"/>
                </a:solidFill>
              </a:rPr>
              <a:t>3</a:t>
            </a:r>
            <a:r>
              <a:rPr lang="ja-JP" altLang="en-US" dirty="0" smtClean="0">
                <a:solidFill>
                  <a:schemeClr val="tx1"/>
                </a:solidFill>
              </a:rPr>
              <a:t>年以上経過してもボランティアは継続している</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6</a:t>
            </a:fld>
            <a:endParaRPr lang="en-US" altLang="ja-JP" smtClean="0">
              <a:solidFill>
                <a:srgbClr val="000000"/>
              </a:solidFill>
            </a:endParaRPr>
          </a:p>
        </p:txBody>
      </p:sp>
      <p:graphicFrame>
        <p:nvGraphicFramePr>
          <p:cNvPr id="7" name="グラフ 6"/>
          <p:cNvGraphicFramePr>
            <a:graphicFrameLocks/>
          </p:cNvGraphicFramePr>
          <p:nvPr>
            <p:extLst>
              <p:ext uri="{D42A27DB-BD31-4B8C-83A1-F6EECF244321}">
                <p14:modId xmlns:p14="http://schemas.microsoft.com/office/powerpoint/2010/main" val="1990187388"/>
              </p:ext>
            </p:extLst>
          </p:nvPr>
        </p:nvGraphicFramePr>
        <p:xfrm>
          <a:off x="249781" y="2044261"/>
          <a:ext cx="8786716" cy="3472971"/>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49781" y="6019230"/>
            <a:ext cx="8639908" cy="603820"/>
          </a:xfrm>
          <a:prstGeom prst="rect">
            <a:avLst/>
          </a:prstGeom>
        </p:spPr>
        <p:txBody>
          <a:bodyPr wrap="square">
            <a:spAutoFit/>
          </a:bodyPr>
          <a:lstStyle/>
          <a:p>
            <a:pPr fontAlgn="base">
              <a:spcBef>
                <a:spcPct val="0"/>
              </a:spcBef>
              <a:spcAft>
                <a:spcPct val="0"/>
              </a:spcAft>
            </a:pPr>
            <a:r>
              <a:rPr lang="en-US" altLang="ja-JP" sz="1108" dirty="0">
                <a:solidFill>
                  <a:srgbClr val="000000"/>
                </a:solidFill>
                <a:latin typeface="Arial" charset="0"/>
              </a:rPr>
              <a:t>※</a:t>
            </a:r>
            <a:r>
              <a:rPr lang="ja-JP" altLang="en-US" sz="1108" dirty="0">
                <a:solidFill>
                  <a:srgbClr val="000000"/>
                </a:solidFill>
                <a:latin typeface="Arial" charset="0"/>
              </a:rPr>
              <a:t>参照</a:t>
            </a:r>
            <a:endParaRPr lang="en-US" altLang="ja-JP" sz="1108" dirty="0">
              <a:solidFill>
                <a:srgbClr val="000000"/>
              </a:solidFill>
              <a:latin typeface="Arial" charset="0"/>
            </a:endParaRPr>
          </a:p>
          <a:p>
            <a:pPr fontAlgn="base">
              <a:spcBef>
                <a:spcPct val="0"/>
              </a:spcBef>
              <a:spcAft>
                <a:spcPct val="0"/>
              </a:spcAft>
            </a:pPr>
            <a:r>
              <a:rPr lang="ja-JP" altLang="en-US" sz="1108" dirty="0">
                <a:solidFill>
                  <a:srgbClr val="000000"/>
                </a:solidFill>
                <a:latin typeface="Arial" charset="0"/>
              </a:rPr>
              <a:t>「災害ボランティアセンターで受け付けたボランティア活動者数の推移（仮集計）」（</a:t>
            </a:r>
            <a:r>
              <a:rPr lang="en-US" altLang="ja-JP" sz="1108" dirty="0">
                <a:solidFill>
                  <a:srgbClr val="000000"/>
                </a:solidFill>
                <a:latin typeface="Arial" charset="0"/>
              </a:rPr>
              <a:t>『</a:t>
            </a:r>
            <a:r>
              <a:rPr lang="ja-JP" altLang="en-US" sz="1108" dirty="0">
                <a:solidFill>
                  <a:srgbClr val="000000"/>
                </a:solidFill>
                <a:latin typeface="Arial" charset="0"/>
              </a:rPr>
              <a:t>全社協　被災地支援災害ボランティア情報</a:t>
            </a:r>
            <a:r>
              <a:rPr lang="en-US" altLang="ja-JP" sz="1108" dirty="0">
                <a:solidFill>
                  <a:srgbClr val="000000"/>
                </a:solidFill>
                <a:latin typeface="Arial" charset="0"/>
              </a:rPr>
              <a:t>』</a:t>
            </a:r>
            <a:r>
              <a:rPr lang="ja-JP" altLang="en-US" sz="1108" dirty="0" err="1">
                <a:solidFill>
                  <a:srgbClr val="000000"/>
                </a:solidFill>
                <a:latin typeface="Arial" charset="0"/>
              </a:rPr>
              <a:t>、</a:t>
            </a:r>
            <a:r>
              <a:rPr lang="en-US" altLang="zh-CN" sz="1108" dirty="0">
                <a:solidFill>
                  <a:srgbClr val="000000"/>
                </a:solidFill>
                <a:latin typeface="Arial" charset="0"/>
              </a:rPr>
              <a:t>http://www.saigaivc.com/</a:t>
            </a:r>
            <a:r>
              <a:rPr lang="zh-CN" altLang="en-US" sz="1108" dirty="0">
                <a:solidFill>
                  <a:srgbClr val="000000"/>
                </a:solidFill>
                <a:latin typeface="Arial" charset="0"/>
              </a:rPr>
              <a:t>、</a:t>
            </a:r>
            <a:r>
              <a:rPr lang="en-US" altLang="zh-CN" sz="1108" dirty="0" smtClean="0">
                <a:solidFill>
                  <a:srgbClr val="000000"/>
                </a:solidFill>
                <a:latin typeface="Arial" charset="0"/>
              </a:rPr>
              <a:t>201</a:t>
            </a:r>
            <a:r>
              <a:rPr lang="en-US" altLang="ja-JP" sz="1108" dirty="0" smtClean="0">
                <a:solidFill>
                  <a:srgbClr val="000000"/>
                </a:solidFill>
                <a:latin typeface="Arial" charset="0"/>
              </a:rPr>
              <a:t>6</a:t>
            </a:r>
            <a:r>
              <a:rPr lang="ja-JP" altLang="en-US" sz="1108" dirty="0" smtClean="0">
                <a:solidFill>
                  <a:srgbClr val="000000"/>
                </a:solidFill>
                <a:latin typeface="Arial" charset="0"/>
              </a:rPr>
              <a:t>年</a:t>
            </a:r>
            <a:r>
              <a:rPr lang="en-US" altLang="ja-JP" sz="1108" dirty="0" smtClean="0">
                <a:solidFill>
                  <a:srgbClr val="000000"/>
                </a:solidFill>
                <a:latin typeface="Arial" charset="0"/>
              </a:rPr>
              <a:t>3</a:t>
            </a:r>
            <a:r>
              <a:rPr lang="ja-JP" altLang="en-US" sz="1108" dirty="0" smtClean="0">
                <a:solidFill>
                  <a:srgbClr val="000000"/>
                </a:solidFill>
                <a:latin typeface="Arial" charset="0"/>
              </a:rPr>
              <a:t>月</a:t>
            </a:r>
            <a:r>
              <a:rPr lang="en-US" altLang="ja-JP" sz="1108" dirty="0" smtClean="0">
                <a:solidFill>
                  <a:srgbClr val="000000"/>
                </a:solidFill>
                <a:latin typeface="Arial" charset="0"/>
              </a:rPr>
              <a:t>6</a:t>
            </a:r>
            <a:r>
              <a:rPr lang="ja-JP" altLang="en-US" sz="1108" dirty="0" smtClean="0">
                <a:solidFill>
                  <a:srgbClr val="000000"/>
                </a:solidFill>
                <a:latin typeface="Arial" charset="0"/>
              </a:rPr>
              <a:t>日</a:t>
            </a:r>
            <a:r>
              <a:rPr lang="ja-JP" altLang="en-US" sz="1108" dirty="0">
                <a:solidFill>
                  <a:srgbClr val="000000"/>
                </a:solidFill>
                <a:latin typeface="Arial" charset="0"/>
              </a:rPr>
              <a:t>最終閲覧）</a:t>
            </a:r>
            <a:endParaRPr lang="en-US" altLang="zh-CN" sz="1108" dirty="0">
              <a:solidFill>
                <a:srgbClr val="000000"/>
              </a:solidFill>
              <a:latin typeface="Arial" charset="0"/>
            </a:endParaRPr>
          </a:p>
        </p:txBody>
      </p:sp>
      <p:sp>
        <p:nvSpPr>
          <p:cNvPr id="9" name="テキスト ボックス 8"/>
          <p:cNvSpPr txBox="1"/>
          <p:nvPr/>
        </p:nvSpPr>
        <p:spPr>
          <a:xfrm>
            <a:off x="249781" y="1606069"/>
            <a:ext cx="8644438" cy="376385"/>
          </a:xfrm>
          <a:prstGeom prst="rect">
            <a:avLst/>
          </a:prstGeom>
          <a:noFill/>
        </p:spPr>
        <p:txBody>
          <a:bodyPr wrap="square" rtlCol="0">
            <a:spAutoFit/>
          </a:bodyPr>
          <a:lstStyle/>
          <a:p>
            <a:pPr algn="ctr" fontAlgn="base">
              <a:spcBef>
                <a:spcPct val="0"/>
              </a:spcBef>
              <a:spcAft>
                <a:spcPct val="0"/>
              </a:spcAft>
            </a:pPr>
            <a:r>
              <a:rPr lang="ja-JP" altLang="en-US" sz="1846" u="sng" dirty="0">
                <a:solidFill>
                  <a:srgbClr val="000000"/>
                </a:solidFill>
                <a:latin typeface="HGP創英角ｺﾞｼｯｸUB" pitchFamily="50" charset="-128"/>
                <a:ea typeface="HGP創英角ｺﾞｼｯｸUB" pitchFamily="50" charset="-128"/>
              </a:rPr>
              <a:t>東日本大震災の災害ボランティアで受け付けたボランティアの延べ人数</a:t>
            </a:r>
          </a:p>
        </p:txBody>
      </p:sp>
      <p:sp>
        <p:nvSpPr>
          <p:cNvPr id="2" name="テキスト ボックス 1"/>
          <p:cNvSpPr txBox="1"/>
          <p:nvPr/>
        </p:nvSpPr>
        <p:spPr>
          <a:xfrm>
            <a:off x="322658" y="5551473"/>
            <a:ext cx="8640961"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2016</a:t>
            </a:r>
            <a:r>
              <a:rPr kumimoji="1" lang="ja-JP" altLang="en-US" sz="1600" dirty="0" smtClean="0">
                <a:latin typeface="Arial" panose="020B0604020202020204" pitchFamily="34" charset="0"/>
                <a:cs typeface="Arial" panose="020B0604020202020204" pitchFamily="34" charset="0"/>
              </a:rPr>
              <a:t>年</a:t>
            </a:r>
            <a:r>
              <a:rPr kumimoji="1" lang="en-US" altLang="ja-JP" sz="1600" dirty="0" smtClean="0">
                <a:latin typeface="Arial" panose="020B0604020202020204" pitchFamily="34" charset="0"/>
                <a:cs typeface="Arial" panose="020B0604020202020204" pitchFamily="34" charset="0"/>
              </a:rPr>
              <a:t>1</a:t>
            </a:r>
            <a:r>
              <a:rPr kumimoji="1" lang="ja-JP" altLang="en-US" sz="1600" dirty="0" smtClean="0">
                <a:latin typeface="Arial" panose="020B0604020202020204" pitchFamily="34" charset="0"/>
                <a:cs typeface="Arial" panose="020B0604020202020204" pitchFamily="34" charset="0"/>
              </a:rPr>
              <a:t>月時点の合計</a:t>
            </a:r>
            <a:r>
              <a:rPr kumimoji="1" lang="en-US" altLang="ja-JP" sz="1600" dirty="0" smtClean="0">
                <a:latin typeface="Arial" panose="020B0604020202020204" pitchFamily="34" charset="0"/>
                <a:cs typeface="Arial" panose="020B0604020202020204" pitchFamily="34" charset="0"/>
              </a:rPr>
              <a:t>1,478</a:t>
            </a:r>
            <a:r>
              <a:rPr kumimoji="1" lang="ja-JP" altLang="en-US" sz="1600" dirty="0" smtClean="0">
                <a:latin typeface="Arial" panose="020B0604020202020204" pitchFamily="34" charset="0"/>
                <a:cs typeface="Arial" panose="020B0604020202020204" pitchFamily="34" charset="0"/>
              </a:rPr>
              <a:t>千人（福島</a:t>
            </a:r>
            <a:r>
              <a:rPr kumimoji="1" lang="en-US" altLang="ja-JP" sz="1600" dirty="0" smtClean="0">
                <a:latin typeface="Arial" panose="020B0604020202020204" pitchFamily="34" charset="0"/>
                <a:cs typeface="Arial" panose="020B0604020202020204" pitchFamily="34" charset="0"/>
              </a:rPr>
              <a:t>206</a:t>
            </a:r>
            <a:r>
              <a:rPr kumimoji="1" lang="ja-JP" altLang="en-US" sz="1600" dirty="0" smtClean="0">
                <a:latin typeface="Arial" panose="020B0604020202020204" pitchFamily="34" charset="0"/>
                <a:cs typeface="Arial" panose="020B0604020202020204" pitchFamily="34" charset="0"/>
              </a:rPr>
              <a:t>千人　宮城</a:t>
            </a:r>
            <a:r>
              <a:rPr kumimoji="1" lang="en-US" altLang="ja-JP" sz="1600" dirty="0" smtClean="0">
                <a:latin typeface="Arial" panose="020B0604020202020204" pitchFamily="34" charset="0"/>
                <a:cs typeface="Arial" panose="020B0604020202020204" pitchFamily="34" charset="0"/>
              </a:rPr>
              <a:t>737</a:t>
            </a:r>
            <a:r>
              <a:rPr kumimoji="1" lang="ja-JP" altLang="en-US" sz="1600" dirty="0" smtClean="0">
                <a:latin typeface="Arial" panose="020B0604020202020204" pitchFamily="34" charset="0"/>
                <a:cs typeface="Arial" panose="020B0604020202020204" pitchFamily="34" charset="0"/>
              </a:rPr>
              <a:t>千人　岩手</a:t>
            </a:r>
            <a:r>
              <a:rPr kumimoji="1" lang="en-US" altLang="ja-JP" sz="1600" dirty="0" smtClean="0">
                <a:latin typeface="Arial" panose="020B0604020202020204" pitchFamily="34" charset="0"/>
                <a:cs typeface="Arial" panose="020B0604020202020204" pitchFamily="34" charset="0"/>
              </a:rPr>
              <a:t>535</a:t>
            </a:r>
            <a:r>
              <a:rPr kumimoji="1" lang="ja-JP" altLang="en-US" sz="1600" dirty="0" smtClean="0">
                <a:latin typeface="Arial" panose="020B0604020202020204" pitchFamily="34" charset="0"/>
                <a:cs typeface="Arial" panose="020B0604020202020204" pitchFamily="34" charset="0"/>
              </a:rPr>
              <a:t>千人</a:t>
            </a:r>
            <a:r>
              <a:rPr lang="ja-JP" altLang="en-US" sz="1600" dirty="0">
                <a:latin typeface="Arial" panose="020B0604020202020204" pitchFamily="34" charset="0"/>
                <a:cs typeface="Arial" panose="020B0604020202020204" pitchFamily="34" charset="0"/>
              </a:rPr>
              <a:t>）</a:t>
            </a:r>
            <a:endParaRPr kumimoji="1" lang="ja-JP"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963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2046" y="620688"/>
            <a:ext cx="8639908" cy="669681"/>
          </a:xfrm>
        </p:spPr>
        <p:txBody>
          <a:bodyPr/>
          <a:lstStyle/>
          <a:p>
            <a:pPr>
              <a:defRPr/>
            </a:pPr>
            <a:r>
              <a:rPr lang="ja-JP" altLang="en-US" sz="1662" dirty="0" smtClean="0">
                <a:solidFill>
                  <a:srgbClr val="000000"/>
                </a:solidFill>
                <a:latin typeface="ＭＳ Ｐゴシック" pitchFamily="50" charset="-128"/>
              </a:rPr>
              <a:t>東日本</a:t>
            </a:r>
            <a:r>
              <a:rPr lang="ja-JP" altLang="en-US" sz="1662" dirty="0">
                <a:solidFill>
                  <a:srgbClr val="000000"/>
                </a:solidFill>
                <a:latin typeface="ＭＳ Ｐゴシック" pitchFamily="50" charset="-128"/>
              </a:rPr>
              <a:t>大震災で活躍した市民セクター</a:t>
            </a:r>
            <a:r>
              <a:rPr lang="en-US" altLang="ja-JP" sz="1662" dirty="0">
                <a:solidFill>
                  <a:srgbClr val="000000"/>
                </a:solidFill>
                <a:latin typeface="ＭＳ Ｐゴシック" pitchFamily="50" charset="-128"/>
              </a:rPr>
              <a:t/>
            </a:r>
            <a:br>
              <a:rPr lang="en-US" altLang="ja-JP" sz="1662" dirty="0">
                <a:solidFill>
                  <a:srgbClr val="000000"/>
                </a:solidFill>
                <a:latin typeface="ＭＳ Ｐゴシック" pitchFamily="50" charset="-128"/>
              </a:rPr>
            </a:br>
            <a:r>
              <a:rPr lang="ja-JP" altLang="en-US" dirty="0" smtClean="0">
                <a:solidFill>
                  <a:schemeClr val="tx1"/>
                </a:solidFill>
              </a:rPr>
              <a:t>東日本大震災では</a:t>
            </a:r>
            <a:r>
              <a:rPr lang="en-US" altLang="ja-JP" dirty="0" smtClean="0">
                <a:solidFill>
                  <a:schemeClr val="tx1"/>
                </a:solidFill>
              </a:rPr>
              <a:t>NPO/NGO</a:t>
            </a:r>
            <a:r>
              <a:rPr lang="ja-JP" altLang="en-US" dirty="0" smtClean="0">
                <a:solidFill>
                  <a:schemeClr val="tx1"/>
                </a:solidFill>
              </a:rPr>
              <a:t>による支援が台頭</a:t>
            </a:r>
            <a:endParaRPr lang="ja-JP" altLang="en-US" dirty="0">
              <a:solidFill>
                <a:schemeClr val="tx1"/>
              </a:solidFill>
            </a:endParaRPr>
          </a:p>
        </p:txBody>
      </p:sp>
      <p:sp>
        <p:nvSpPr>
          <p:cNvPr id="6148" name="スライド番号プレースホルダ 4"/>
          <p:cNvSpPr>
            <a:spLocks noGrp="1"/>
          </p:cNvSpPr>
          <p:nvPr>
            <p:ph type="sldNum" sz="quarter" idx="11"/>
          </p:nvPr>
        </p:nvSpPr>
        <p:spPr>
          <a:noFill/>
        </p:spPr>
        <p:txBody>
          <a:bodyPr/>
          <a:lstStyle/>
          <a:p>
            <a:fld id="{C2E074A8-E6B1-42AE-96EF-328CA5ED593E}" type="slidenum">
              <a:rPr lang="en-US" altLang="ja-JP" smtClean="0">
                <a:solidFill>
                  <a:srgbClr val="000000"/>
                </a:solidFill>
              </a:rPr>
              <a:pPr/>
              <a:t>7</a:t>
            </a:fld>
            <a:endParaRPr lang="en-US" altLang="ja-JP" smtClean="0">
              <a:solidFill>
                <a:srgbClr val="000000"/>
              </a:solidFill>
            </a:endParaRPr>
          </a:p>
        </p:txBody>
      </p:sp>
      <p:sp>
        <p:nvSpPr>
          <p:cNvPr id="6" name="Rectangle 3"/>
          <p:cNvSpPr txBox="1">
            <a:spLocks noChangeArrowheads="1"/>
          </p:cNvSpPr>
          <p:nvPr/>
        </p:nvSpPr>
        <p:spPr bwMode="auto">
          <a:xfrm>
            <a:off x="252046" y="1700811"/>
            <a:ext cx="8639908" cy="757603"/>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Font typeface="Wingdings" pitchFamily="2" charset="2"/>
              <a:buChar char="n"/>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itchFamily="2" charset="2"/>
              <a:buChar char="l"/>
              <a:defRPr kumimoji="1" sz="2000">
                <a:solidFill>
                  <a:schemeClr val="tx1"/>
                </a:solidFill>
                <a:latin typeface="+mn-lt"/>
                <a:ea typeface="+mn-ea"/>
              </a:defRPr>
            </a:lvl2pPr>
            <a:lvl3pPr marL="1143000" indent="-228600" algn="l" rtl="0" eaLnBrk="0" fontAlgn="base" hangingPunct="0">
              <a:spcBef>
                <a:spcPct val="20000"/>
              </a:spcBef>
              <a:spcAft>
                <a:spcPct val="0"/>
              </a:spcAft>
              <a:buClr>
                <a:schemeClr val="bg2"/>
              </a:buClr>
              <a:buChar char="•"/>
              <a:defRPr kumimoji="1">
                <a:solidFill>
                  <a:schemeClr val="tx1"/>
                </a:solidFill>
                <a:latin typeface="+mn-lt"/>
                <a:ea typeface="+mn-ea"/>
              </a:defRPr>
            </a:lvl3pPr>
            <a:lvl4pPr marL="1600200" indent="-228600" algn="l" rtl="0" eaLnBrk="0" fontAlgn="base" hangingPunct="0">
              <a:spcBef>
                <a:spcPct val="20000"/>
              </a:spcBef>
              <a:spcAft>
                <a:spcPct val="0"/>
              </a:spcAft>
              <a:buClr>
                <a:schemeClr val="bg2"/>
              </a:buClr>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bg2"/>
              </a:buClr>
              <a:buChar char="•"/>
              <a:defRPr kumimoji="1">
                <a:solidFill>
                  <a:schemeClr val="tx1"/>
                </a:solidFill>
                <a:latin typeface="+mn-lt"/>
                <a:ea typeface="+mn-ea"/>
              </a:defRPr>
            </a:lvl5pPr>
            <a:lvl6pPr marL="2514600" indent="-228600" algn="l" rtl="0" fontAlgn="base">
              <a:spcBef>
                <a:spcPct val="20000"/>
              </a:spcBef>
              <a:spcAft>
                <a:spcPct val="0"/>
              </a:spcAft>
              <a:buClr>
                <a:schemeClr val="bg2"/>
              </a:buClr>
              <a:buChar char="•"/>
              <a:defRPr kumimoji="1">
                <a:solidFill>
                  <a:schemeClr val="tx1"/>
                </a:solidFill>
                <a:latin typeface="+mn-lt"/>
                <a:ea typeface="+mn-ea"/>
              </a:defRPr>
            </a:lvl6pPr>
            <a:lvl7pPr marL="2971800" indent="-228600" algn="l" rtl="0" fontAlgn="base">
              <a:spcBef>
                <a:spcPct val="20000"/>
              </a:spcBef>
              <a:spcAft>
                <a:spcPct val="0"/>
              </a:spcAft>
              <a:buClr>
                <a:schemeClr val="bg2"/>
              </a:buClr>
              <a:buChar char="•"/>
              <a:defRPr kumimoji="1">
                <a:solidFill>
                  <a:schemeClr val="tx1"/>
                </a:solidFill>
                <a:latin typeface="+mn-lt"/>
                <a:ea typeface="+mn-ea"/>
              </a:defRPr>
            </a:lvl7pPr>
            <a:lvl8pPr marL="3429000" indent="-228600" algn="l" rtl="0" fontAlgn="base">
              <a:spcBef>
                <a:spcPct val="20000"/>
              </a:spcBef>
              <a:spcAft>
                <a:spcPct val="0"/>
              </a:spcAft>
              <a:buClr>
                <a:schemeClr val="bg2"/>
              </a:buClr>
              <a:buChar char="•"/>
              <a:defRPr kumimoji="1">
                <a:solidFill>
                  <a:schemeClr val="tx1"/>
                </a:solidFill>
                <a:latin typeface="+mn-lt"/>
                <a:ea typeface="+mn-ea"/>
              </a:defRPr>
            </a:lvl8pPr>
            <a:lvl9pPr marL="3886200" indent="-228600" algn="l" rtl="0" fontAlgn="base">
              <a:spcBef>
                <a:spcPct val="20000"/>
              </a:spcBef>
              <a:spcAft>
                <a:spcPct val="0"/>
              </a:spcAft>
              <a:buClr>
                <a:schemeClr val="bg2"/>
              </a:buClr>
              <a:buChar char="•"/>
              <a:defRPr kumimoji="1">
                <a:solidFill>
                  <a:schemeClr val="tx1"/>
                </a:solidFill>
                <a:latin typeface="+mn-lt"/>
                <a:ea typeface="+mn-ea"/>
              </a:defRPr>
            </a:lvl9pPr>
          </a:lstStyle>
          <a:p>
            <a:pPr>
              <a:buClr>
                <a:srgbClr val="808080"/>
              </a:buClr>
            </a:pPr>
            <a:r>
              <a:rPr lang="ja-JP" altLang="en-US" sz="2215" dirty="0">
                <a:solidFill>
                  <a:srgbClr val="000000"/>
                </a:solidFill>
              </a:rPr>
              <a:t>東日本大震災で支援活動を展開する</a:t>
            </a:r>
            <a:r>
              <a:rPr lang="en-US" altLang="ja-JP" sz="2215" dirty="0">
                <a:solidFill>
                  <a:srgbClr val="000000"/>
                </a:solidFill>
              </a:rPr>
              <a:t>NPO/NGO</a:t>
            </a:r>
            <a:r>
              <a:rPr lang="ja-JP" altLang="en-US" sz="2215" dirty="0">
                <a:solidFill>
                  <a:srgbClr val="000000"/>
                </a:solidFill>
              </a:rPr>
              <a:t>は、ある調査（*）でリストアップできただけでも</a:t>
            </a:r>
            <a:r>
              <a:rPr lang="en-US" altLang="ja-JP" sz="2215" dirty="0">
                <a:solidFill>
                  <a:srgbClr val="000000"/>
                </a:solidFill>
              </a:rPr>
              <a:t>1,420</a:t>
            </a:r>
            <a:r>
              <a:rPr lang="ja-JP" altLang="en-US" sz="2215" dirty="0">
                <a:solidFill>
                  <a:srgbClr val="000000"/>
                </a:solidFill>
              </a:rPr>
              <a:t>団体。</a:t>
            </a:r>
            <a:endParaRPr lang="en-US" altLang="ja-JP" sz="2215" dirty="0">
              <a:solidFill>
                <a:srgbClr val="000000"/>
              </a:solidFill>
            </a:endParaRPr>
          </a:p>
          <a:p>
            <a:pPr>
              <a:buClr>
                <a:srgbClr val="808080"/>
              </a:buClr>
            </a:pPr>
            <a:endParaRPr lang="en-US" altLang="ja-JP" sz="2215" dirty="0">
              <a:solidFill>
                <a:srgbClr val="000000"/>
              </a:solidFill>
            </a:endParaRPr>
          </a:p>
          <a:p>
            <a:pPr>
              <a:buClr>
                <a:srgbClr val="808080"/>
              </a:buClr>
            </a:pPr>
            <a:r>
              <a:rPr lang="en-US" altLang="ja-JP" sz="2215" dirty="0">
                <a:solidFill>
                  <a:srgbClr val="000000"/>
                </a:solidFill>
              </a:rPr>
              <a:t>NPO/NGO </a:t>
            </a:r>
            <a:r>
              <a:rPr lang="ja-JP" altLang="en-US" sz="2215" dirty="0">
                <a:solidFill>
                  <a:srgbClr val="000000"/>
                </a:solidFill>
              </a:rPr>
              <a:t>＝特定非営利活動法人だけではない。</a:t>
            </a:r>
            <a:endParaRPr lang="en-US" altLang="ja-JP" sz="2215" dirty="0">
              <a:solidFill>
                <a:srgbClr val="000000"/>
              </a:solidFill>
            </a:endParaRPr>
          </a:p>
          <a:p>
            <a:pPr lvl="1">
              <a:buClr>
                <a:srgbClr val="808080"/>
              </a:buClr>
            </a:pPr>
            <a:r>
              <a:rPr lang="ja-JP" altLang="en-US" sz="1846" dirty="0">
                <a:solidFill>
                  <a:srgbClr val="000000"/>
                </a:solidFill>
              </a:rPr>
              <a:t>任意団体、一般社団法人、一般財団法人、公益社団法人、公益財団法人など。</a:t>
            </a:r>
            <a:endParaRPr lang="en-US" altLang="ja-JP" sz="1846" dirty="0">
              <a:solidFill>
                <a:srgbClr val="000000"/>
              </a:solidFill>
            </a:endParaRPr>
          </a:p>
          <a:p>
            <a:pPr lvl="1">
              <a:buClr>
                <a:srgbClr val="808080"/>
              </a:buClr>
            </a:pPr>
            <a:endParaRPr lang="en-US" altLang="ja-JP" sz="1846" dirty="0">
              <a:solidFill>
                <a:srgbClr val="000000"/>
              </a:solidFill>
            </a:endParaRPr>
          </a:p>
          <a:p>
            <a:pPr>
              <a:buClr>
                <a:srgbClr val="808080"/>
              </a:buClr>
            </a:pPr>
            <a:r>
              <a:rPr lang="ja-JP" altLang="en-US" sz="2215" dirty="0">
                <a:solidFill>
                  <a:srgbClr val="000000"/>
                </a:solidFill>
              </a:rPr>
              <a:t>多くの人の誤解：「</a:t>
            </a:r>
            <a:r>
              <a:rPr lang="en-US" altLang="ja-JP" sz="2215" dirty="0">
                <a:solidFill>
                  <a:srgbClr val="000000"/>
                </a:solidFill>
              </a:rPr>
              <a:t>NPO/NGO</a:t>
            </a:r>
            <a:r>
              <a:rPr lang="ja-JP" altLang="en-US" sz="2215" dirty="0">
                <a:solidFill>
                  <a:srgbClr val="000000"/>
                </a:solidFill>
              </a:rPr>
              <a:t>＝組織ボランティア＝無償」</a:t>
            </a:r>
            <a:endParaRPr lang="en-US" altLang="ja-JP" sz="2215" dirty="0">
              <a:solidFill>
                <a:srgbClr val="000000"/>
              </a:solidFill>
            </a:endParaRPr>
          </a:p>
          <a:p>
            <a:pPr lvl="1">
              <a:buClr>
                <a:srgbClr val="808080"/>
              </a:buClr>
            </a:pPr>
            <a:r>
              <a:rPr lang="ja-JP" altLang="en-US" sz="1846" dirty="0">
                <a:solidFill>
                  <a:srgbClr val="000000"/>
                </a:solidFill>
              </a:rPr>
              <a:t>有給職員を抱え、専門的な知識をもとに「仕事」として活動する組織も多数。</a:t>
            </a:r>
            <a:endParaRPr lang="en-US" altLang="ja-JP" sz="1846" dirty="0">
              <a:solidFill>
                <a:srgbClr val="000000"/>
              </a:solidFill>
            </a:endParaRPr>
          </a:p>
          <a:p>
            <a:pPr lvl="1">
              <a:buClr>
                <a:srgbClr val="808080"/>
              </a:buClr>
            </a:pPr>
            <a:r>
              <a:rPr lang="ja-JP" altLang="en-US" sz="1846" dirty="0">
                <a:solidFill>
                  <a:srgbClr val="000000"/>
                </a:solidFill>
              </a:rPr>
              <a:t>会費・寄付金・民間助成金・行政補助金などが活動原資。</a:t>
            </a:r>
            <a:endParaRPr lang="en-US" altLang="ja-JP" sz="1846" dirty="0">
              <a:solidFill>
                <a:srgbClr val="000000"/>
              </a:solidFill>
            </a:endParaRPr>
          </a:p>
          <a:p>
            <a:pPr lvl="1">
              <a:buClr>
                <a:srgbClr val="808080"/>
              </a:buClr>
            </a:pPr>
            <a:endParaRPr lang="en-US" altLang="ja-JP" sz="1846" dirty="0">
              <a:solidFill>
                <a:srgbClr val="000000"/>
              </a:solidFill>
            </a:endParaRPr>
          </a:p>
          <a:p>
            <a:pPr>
              <a:buClr>
                <a:srgbClr val="808080"/>
              </a:buClr>
            </a:pPr>
            <a:r>
              <a:rPr lang="en-US" altLang="ja-JP" sz="2215" dirty="0">
                <a:solidFill>
                  <a:srgbClr val="000000"/>
                </a:solidFill>
              </a:rPr>
              <a:t>NGO</a:t>
            </a:r>
            <a:r>
              <a:rPr lang="ja-JP" altLang="en-US" sz="2215" dirty="0">
                <a:solidFill>
                  <a:srgbClr val="000000"/>
                </a:solidFill>
              </a:rPr>
              <a:t>は「国際協力分野で活動する</a:t>
            </a:r>
            <a:r>
              <a:rPr lang="en-US" altLang="ja-JP" sz="2215" dirty="0">
                <a:solidFill>
                  <a:srgbClr val="000000"/>
                </a:solidFill>
              </a:rPr>
              <a:t>NPO</a:t>
            </a:r>
            <a:r>
              <a:rPr lang="ja-JP" altLang="en-US" sz="2215" dirty="0">
                <a:solidFill>
                  <a:srgbClr val="000000"/>
                </a:solidFill>
              </a:rPr>
              <a:t>」として理解されている。</a:t>
            </a:r>
            <a:r>
              <a:rPr lang="en-US" altLang="ja-JP" sz="2215" dirty="0">
                <a:solidFill>
                  <a:srgbClr val="000000"/>
                </a:solidFill>
              </a:rPr>
              <a:t/>
            </a:r>
            <a:br>
              <a:rPr lang="en-US" altLang="ja-JP" sz="2215" dirty="0">
                <a:solidFill>
                  <a:srgbClr val="000000"/>
                </a:solidFill>
              </a:rPr>
            </a:br>
            <a:r>
              <a:rPr lang="en-US" altLang="ja-JP" sz="2215" dirty="0">
                <a:solidFill>
                  <a:srgbClr val="000000"/>
                </a:solidFill>
              </a:rPr>
              <a:t/>
            </a:r>
            <a:br>
              <a:rPr lang="en-US" altLang="ja-JP" sz="2215" dirty="0">
                <a:solidFill>
                  <a:srgbClr val="000000"/>
                </a:solidFill>
              </a:rPr>
            </a:br>
            <a:r>
              <a:rPr lang="ja-JP" altLang="en-US" sz="1292" dirty="0">
                <a:solidFill>
                  <a:srgbClr val="000000"/>
                </a:solidFill>
              </a:rPr>
              <a:t>*　一般社団法人パーソナルサポートセンター（</a:t>
            </a:r>
            <a:r>
              <a:rPr lang="en-US" altLang="ja-JP" sz="1292" dirty="0">
                <a:solidFill>
                  <a:srgbClr val="000000"/>
                </a:solidFill>
              </a:rPr>
              <a:t>2014</a:t>
            </a:r>
            <a:r>
              <a:rPr lang="ja-JP" altLang="en-US" sz="1292" dirty="0">
                <a:solidFill>
                  <a:srgbClr val="000000"/>
                </a:solidFill>
              </a:rPr>
              <a:t>）「東日本大震災で生じた地域福祉資源の実態および社会的企業化を促進する仕組みに関する調査研究事業」。以下の資料でも結果を利用。</a:t>
            </a:r>
            <a:endParaRPr lang="en-US" altLang="ja-JP" sz="1292" dirty="0">
              <a:solidFill>
                <a:srgbClr val="000000"/>
              </a:solidFill>
            </a:endParaRPr>
          </a:p>
        </p:txBody>
      </p:sp>
    </p:spTree>
    <p:extLst>
      <p:ext uri="{BB962C8B-B14F-4D97-AF65-F5344CB8AC3E}">
        <p14:creationId xmlns:p14="http://schemas.microsoft.com/office/powerpoint/2010/main" val="3009526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bwMode="auto">
          <a:xfrm>
            <a:off x="3851275" y="3229708"/>
            <a:ext cx="5041900" cy="3124200"/>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a:solidFill>
                <a:srgbClr val="FF3300"/>
              </a:solidFill>
              <a:ea typeface="MS UI Gothic" pitchFamily="50" charset="-128"/>
            </a:endParaRPr>
          </a:p>
        </p:txBody>
      </p:sp>
      <p:sp>
        <p:nvSpPr>
          <p:cNvPr id="26" name="角丸四角形 25"/>
          <p:cNvSpPr/>
          <p:nvPr/>
        </p:nvSpPr>
        <p:spPr bwMode="auto">
          <a:xfrm>
            <a:off x="3851275" y="970088"/>
            <a:ext cx="5041900" cy="1926981"/>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dirty="0">
              <a:solidFill>
                <a:srgbClr val="FF3300"/>
              </a:solidFill>
              <a:ea typeface="MS UI Gothic" pitchFamily="50" charset="-128"/>
            </a:endParaRPr>
          </a:p>
        </p:txBody>
      </p:sp>
      <p:sp>
        <p:nvSpPr>
          <p:cNvPr id="25" name="角丸四角形 24"/>
          <p:cNvSpPr/>
          <p:nvPr/>
        </p:nvSpPr>
        <p:spPr bwMode="auto">
          <a:xfrm>
            <a:off x="325565" y="3694464"/>
            <a:ext cx="3311525" cy="1661746"/>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a:solidFill>
                <a:srgbClr val="FF3300"/>
              </a:solidFill>
              <a:ea typeface="MS UI Gothic" pitchFamily="50" charset="-128"/>
            </a:endParaRPr>
          </a:p>
        </p:txBody>
      </p:sp>
      <p:sp>
        <p:nvSpPr>
          <p:cNvPr id="24" name="角丸四角形 23"/>
          <p:cNvSpPr/>
          <p:nvPr/>
        </p:nvSpPr>
        <p:spPr bwMode="auto">
          <a:xfrm>
            <a:off x="325565" y="2032489"/>
            <a:ext cx="3311525" cy="1528396"/>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a:solidFill>
                <a:srgbClr val="FF3300"/>
              </a:solidFill>
              <a:ea typeface="MS UI Gothic" pitchFamily="50" charset="-128"/>
            </a:endParaRPr>
          </a:p>
        </p:txBody>
      </p:sp>
      <p:sp>
        <p:nvSpPr>
          <p:cNvPr id="23" name="角丸四角形 22"/>
          <p:cNvSpPr/>
          <p:nvPr/>
        </p:nvSpPr>
        <p:spPr bwMode="auto">
          <a:xfrm>
            <a:off x="323852" y="902677"/>
            <a:ext cx="3313113" cy="996462"/>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a:solidFill>
                <a:srgbClr val="FF3300"/>
              </a:solidFill>
              <a:ea typeface="MS UI Gothic" pitchFamily="50" charset="-128"/>
            </a:endParaRPr>
          </a:p>
        </p:txBody>
      </p:sp>
      <p:sp>
        <p:nvSpPr>
          <p:cNvPr id="4" name="テキスト ボックス 5"/>
          <p:cNvSpPr txBox="1">
            <a:spLocks noChangeArrowheads="1"/>
          </p:cNvSpPr>
          <p:nvPr/>
        </p:nvSpPr>
        <p:spPr bwMode="auto">
          <a:xfrm>
            <a:off x="0" y="263770"/>
            <a:ext cx="9144000" cy="348109"/>
          </a:xfrm>
          <a:prstGeom prst="rect">
            <a:avLst/>
          </a:prstGeom>
          <a:solidFill>
            <a:schemeClr val="bg1">
              <a:lumMod val="95000"/>
            </a:schemeClr>
          </a:solidFill>
          <a:ln w="9525">
            <a:noFill/>
            <a:miter lim="800000"/>
            <a:headEnd/>
            <a:tailEnd/>
          </a:ln>
        </p:spPr>
        <p:txBody>
          <a:bodyPr wrap="square">
            <a:spAutoFit/>
          </a:bodyPr>
          <a:lstStyle/>
          <a:p>
            <a:pPr fontAlgn="base">
              <a:spcBef>
                <a:spcPct val="0"/>
              </a:spcBef>
              <a:spcAft>
                <a:spcPct val="0"/>
              </a:spcAft>
              <a:defRPr/>
            </a:pPr>
            <a:r>
              <a:rPr lang="en-US" altLang="ja-JP" sz="1662" dirty="0" smtClean="0">
                <a:solidFill>
                  <a:srgbClr val="002060"/>
                </a:solidFill>
                <a:latin typeface="HG丸ｺﾞｼｯｸM-PRO" pitchFamily="50" charset="-128"/>
                <a:ea typeface="HG丸ｺﾞｼｯｸM-PRO" pitchFamily="50" charset="-128"/>
              </a:rPr>
              <a:t>NGO</a:t>
            </a:r>
            <a:r>
              <a:rPr lang="ja-JP" altLang="en-US" sz="1662" dirty="0" smtClean="0">
                <a:solidFill>
                  <a:srgbClr val="002060"/>
                </a:solidFill>
                <a:latin typeface="HG丸ｺﾞｼｯｸM-PRO" pitchFamily="50" charset="-128"/>
                <a:ea typeface="HG丸ｺﾞｼｯｸM-PRO" pitchFamily="50" charset="-128"/>
              </a:rPr>
              <a:t>（ジャパン・プラットフォーム加盟団体）の活動</a:t>
            </a:r>
            <a:endParaRPr lang="en-US" altLang="ja-JP" sz="1662" dirty="0" smtClean="0">
              <a:solidFill>
                <a:srgbClr val="002060"/>
              </a:solidFill>
              <a:latin typeface="HG丸ｺﾞｼｯｸM-PRO" pitchFamily="50" charset="-128"/>
              <a:ea typeface="HG丸ｺﾞｼｯｸM-PRO" pitchFamily="50" charset="-128"/>
            </a:endParaRPr>
          </a:p>
        </p:txBody>
      </p:sp>
      <p:sp>
        <p:nvSpPr>
          <p:cNvPr id="5" name="円/楕円 4"/>
          <p:cNvSpPr/>
          <p:nvPr/>
        </p:nvSpPr>
        <p:spPr>
          <a:xfrm>
            <a:off x="252413" y="1103435"/>
            <a:ext cx="247650" cy="215411"/>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738" b="1" dirty="0">
              <a:solidFill>
                <a:prstClr val="white"/>
              </a:solidFill>
            </a:endParaRPr>
          </a:p>
        </p:txBody>
      </p:sp>
      <p:sp>
        <p:nvSpPr>
          <p:cNvPr id="6" name="円/楕円 5"/>
          <p:cNvSpPr/>
          <p:nvPr/>
        </p:nvSpPr>
        <p:spPr>
          <a:xfrm>
            <a:off x="179393" y="2299423"/>
            <a:ext cx="1171575" cy="923192"/>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1015" b="1" dirty="0">
              <a:solidFill>
                <a:prstClr val="white"/>
              </a:solidFill>
            </a:endParaRPr>
          </a:p>
        </p:txBody>
      </p:sp>
      <p:sp>
        <p:nvSpPr>
          <p:cNvPr id="7" name="円/楕円 6"/>
          <p:cNvSpPr/>
          <p:nvPr/>
        </p:nvSpPr>
        <p:spPr>
          <a:xfrm>
            <a:off x="187452" y="4026877"/>
            <a:ext cx="1000125" cy="791308"/>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1015" b="1" dirty="0">
              <a:solidFill>
                <a:prstClr val="white"/>
              </a:solidFill>
            </a:endParaRPr>
          </a:p>
        </p:txBody>
      </p:sp>
      <p:sp>
        <p:nvSpPr>
          <p:cNvPr id="8" name="円/楕円 7"/>
          <p:cNvSpPr/>
          <p:nvPr/>
        </p:nvSpPr>
        <p:spPr>
          <a:xfrm>
            <a:off x="3851275" y="1169377"/>
            <a:ext cx="1981200" cy="1582615"/>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1015" b="1" dirty="0">
              <a:solidFill>
                <a:prstClr val="white"/>
              </a:solidFill>
            </a:endParaRPr>
          </a:p>
        </p:txBody>
      </p:sp>
      <p:sp>
        <p:nvSpPr>
          <p:cNvPr id="9" name="円/楕円 8"/>
          <p:cNvSpPr/>
          <p:nvPr/>
        </p:nvSpPr>
        <p:spPr>
          <a:xfrm>
            <a:off x="3851276" y="3613638"/>
            <a:ext cx="3400425" cy="2672862"/>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1015" b="1" dirty="0">
              <a:solidFill>
                <a:prstClr val="white"/>
              </a:solidFill>
            </a:endParaRPr>
          </a:p>
        </p:txBody>
      </p:sp>
      <p:sp>
        <p:nvSpPr>
          <p:cNvPr id="12" name="角丸四角形 11"/>
          <p:cNvSpPr/>
          <p:nvPr/>
        </p:nvSpPr>
        <p:spPr bwMode="auto">
          <a:xfrm>
            <a:off x="179389" y="836735"/>
            <a:ext cx="1441450"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初動・ニーズ調査</a:t>
            </a:r>
          </a:p>
        </p:txBody>
      </p:sp>
      <p:sp>
        <p:nvSpPr>
          <p:cNvPr id="13" name="角丸四角形 12"/>
          <p:cNvSpPr/>
          <p:nvPr/>
        </p:nvSpPr>
        <p:spPr bwMode="auto">
          <a:xfrm>
            <a:off x="179389" y="1966546"/>
            <a:ext cx="1441450"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教育支援</a:t>
            </a:r>
          </a:p>
        </p:txBody>
      </p:sp>
      <p:sp>
        <p:nvSpPr>
          <p:cNvPr id="14" name="角丸四角形 13"/>
          <p:cNvSpPr/>
          <p:nvPr/>
        </p:nvSpPr>
        <p:spPr bwMode="auto">
          <a:xfrm>
            <a:off x="179389" y="3628292"/>
            <a:ext cx="1441450"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医療・公衆衛生支援</a:t>
            </a:r>
          </a:p>
        </p:txBody>
      </p:sp>
      <p:sp>
        <p:nvSpPr>
          <p:cNvPr id="15" name="角丸四角形 14"/>
          <p:cNvSpPr/>
          <p:nvPr/>
        </p:nvSpPr>
        <p:spPr bwMode="auto">
          <a:xfrm>
            <a:off x="3779838" y="836735"/>
            <a:ext cx="1439862"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地域復興支援</a:t>
            </a:r>
          </a:p>
        </p:txBody>
      </p:sp>
      <p:sp>
        <p:nvSpPr>
          <p:cNvPr id="16" name="角丸四角形 15"/>
          <p:cNvSpPr/>
          <p:nvPr/>
        </p:nvSpPr>
        <p:spPr bwMode="auto">
          <a:xfrm>
            <a:off x="3779838" y="3163766"/>
            <a:ext cx="1439862"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食糧・物資支援</a:t>
            </a:r>
          </a:p>
        </p:txBody>
      </p:sp>
      <p:sp>
        <p:nvSpPr>
          <p:cNvPr id="9234" name="テキスト ボックス 16"/>
          <p:cNvSpPr txBox="1">
            <a:spLocks noChangeArrowheads="1"/>
          </p:cNvSpPr>
          <p:nvPr/>
        </p:nvSpPr>
        <p:spPr bwMode="auto">
          <a:xfrm>
            <a:off x="214313" y="1055077"/>
            <a:ext cx="1441450" cy="475836"/>
          </a:xfrm>
          <a:prstGeom prst="rect">
            <a:avLst/>
          </a:prstGeom>
          <a:noFill/>
          <a:ln w="9525">
            <a:noFill/>
            <a:miter lim="800000"/>
            <a:headEnd/>
            <a:tailEnd/>
          </a:ln>
        </p:spPr>
        <p:txBody>
          <a:bodyPr>
            <a:spAutoFit/>
          </a:bodyPr>
          <a:lstStyle/>
          <a:p>
            <a:pPr fontAlgn="base">
              <a:spcBef>
                <a:spcPct val="0"/>
              </a:spcBef>
              <a:spcAft>
                <a:spcPct val="0"/>
              </a:spcAft>
              <a:defRPr/>
            </a:pPr>
            <a:r>
              <a:rPr lang="en-US" altLang="ja-JP" sz="1477" b="1" u="sng" dirty="0">
                <a:solidFill>
                  <a:srgbClr val="FF5050"/>
                </a:solidFill>
                <a:latin typeface="HG丸ｺﾞｼｯｸM-PRO" pitchFamily="50" charset="-128"/>
                <a:ea typeface="HG丸ｺﾞｼｯｸM-PRO" pitchFamily="50" charset="-128"/>
              </a:rPr>
              <a:t>1,424</a:t>
            </a:r>
            <a:r>
              <a:rPr lang="ja-JP" altLang="en-US" sz="1477" b="1" u="sng" dirty="0">
                <a:solidFill>
                  <a:srgbClr val="FF5050"/>
                </a:solidFill>
                <a:latin typeface="HG丸ｺﾞｼｯｸM-PRO" pitchFamily="50" charset="-128"/>
                <a:ea typeface="HG丸ｺﾞｼｯｸM-PRO" pitchFamily="50" charset="-128"/>
              </a:rPr>
              <a:t>万</a:t>
            </a:r>
            <a:r>
              <a:rPr lang="en-US" altLang="ja-JP" sz="1015" b="1" u="sng" dirty="0">
                <a:solidFill>
                  <a:srgbClr val="FF5050"/>
                </a:solidFill>
                <a:latin typeface="HG丸ｺﾞｼｯｸM-PRO" pitchFamily="50" charset="-128"/>
                <a:ea typeface="HG丸ｺﾞｼｯｸM-PRO" pitchFamily="50" charset="-128"/>
              </a:rPr>
              <a:t>6,165</a:t>
            </a:r>
            <a:r>
              <a:rPr lang="ja-JP" altLang="en-US" sz="1015" b="1" u="sng" dirty="0">
                <a:solidFill>
                  <a:srgbClr val="FF5050"/>
                </a:solidFill>
                <a:latin typeface="HG丸ｺﾞｼｯｸM-PRO" pitchFamily="50" charset="-128"/>
                <a:ea typeface="HG丸ｺﾞｼｯｸM-PRO" pitchFamily="50" charset="-128"/>
              </a:rPr>
              <a:t>円</a:t>
            </a:r>
            <a:r>
              <a:rPr lang="ja-JP" altLang="en-US" sz="1015" b="1" dirty="0">
                <a:solidFill>
                  <a:srgbClr val="FF5050"/>
                </a:solidFill>
                <a:latin typeface="HG丸ｺﾞｼｯｸM-PRO" pitchFamily="50" charset="-128"/>
                <a:ea typeface="HG丸ｺﾞｼｯｸM-PRO" pitchFamily="50" charset="-128"/>
              </a:rPr>
              <a:t>　　　</a:t>
            </a:r>
            <a:r>
              <a:rPr lang="en-US" altLang="ja-JP" sz="969" b="1" u="sng" dirty="0">
                <a:solidFill>
                  <a:srgbClr val="FF5050"/>
                </a:solidFill>
                <a:latin typeface="HG丸ｺﾞｼｯｸM-PRO" pitchFamily="50" charset="-128"/>
                <a:ea typeface="HG丸ｺﾞｼｯｸM-PRO" pitchFamily="50" charset="-128"/>
              </a:rPr>
              <a:t>8</a:t>
            </a:r>
            <a:r>
              <a:rPr lang="ja-JP" altLang="en-US" sz="969" b="1" u="sng" dirty="0">
                <a:solidFill>
                  <a:srgbClr val="FF5050"/>
                </a:solidFill>
                <a:latin typeface="HG丸ｺﾞｼｯｸM-PRO" pitchFamily="50" charset="-128"/>
                <a:ea typeface="HG丸ｺﾞｼｯｸM-PRO" pitchFamily="50" charset="-128"/>
              </a:rPr>
              <a:t>件</a:t>
            </a:r>
          </a:p>
        </p:txBody>
      </p:sp>
      <p:sp>
        <p:nvSpPr>
          <p:cNvPr id="7187" name="テキスト ボックス 17"/>
          <p:cNvSpPr txBox="1">
            <a:spLocks noChangeArrowheads="1"/>
          </p:cNvSpPr>
          <p:nvPr/>
        </p:nvSpPr>
        <p:spPr bwMode="auto">
          <a:xfrm>
            <a:off x="179515" y="2242272"/>
            <a:ext cx="1728787"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1662" u="sng">
                <a:solidFill>
                  <a:srgbClr val="FF5050"/>
                </a:solidFill>
                <a:latin typeface="HG丸ｺﾞｼｯｸM-PRO" pitchFamily="50" charset="-128"/>
                <a:ea typeface="HG丸ｺﾞｼｯｸM-PRO" pitchFamily="50" charset="-128"/>
              </a:rPr>
              <a:t>４億</a:t>
            </a:r>
            <a:r>
              <a:rPr lang="en-US" altLang="ja-JP" sz="1477" u="sng">
                <a:solidFill>
                  <a:srgbClr val="FF5050"/>
                </a:solidFill>
                <a:latin typeface="HG丸ｺﾞｼｯｸM-PRO" pitchFamily="50" charset="-128"/>
                <a:ea typeface="HG丸ｺﾞｼｯｸM-PRO" pitchFamily="50" charset="-128"/>
              </a:rPr>
              <a:t>1,110</a:t>
            </a:r>
            <a:r>
              <a:rPr lang="ja-JP" altLang="en-US" sz="1477" u="sng">
                <a:solidFill>
                  <a:srgbClr val="FF5050"/>
                </a:solidFill>
                <a:latin typeface="HG丸ｺﾞｼｯｸM-PRO" pitchFamily="50" charset="-128"/>
                <a:ea typeface="HG丸ｺﾞｼｯｸM-PRO" pitchFamily="50" charset="-128"/>
              </a:rPr>
              <a:t>万</a:t>
            </a:r>
            <a:r>
              <a:rPr lang="en-US" altLang="ja-JP" sz="1015" u="sng">
                <a:solidFill>
                  <a:srgbClr val="FF5050"/>
                </a:solidFill>
                <a:latin typeface="HG丸ｺﾞｼｯｸM-PRO" pitchFamily="50" charset="-128"/>
                <a:ea typeface="HG丸ｺﾞｼｯｸM-PRO" pitchFamily="50" charset="-128"/>
              </a:rPr>
              <a:t>1,634</a:t>
            </a:r>
            <a:r>
              <a:rPr lang="ja-JP" altLang="en-US" sz="1015" u="sng">
                <a:solidFill>
                  <a:srgbClr val="FF5050"/>
                </a:solidFill>
                <a:latin typeface="HG丸ｺﾞｼｯｸM-PRO" pitchFamily="50" charset="-128"/>
                <a:ea typeface="HG丸ｺﾞｼｯｸM-PRO" pitchFamily="50" charset="-128"/>
              </a:rPr>
              <a:t>円</a:t>
            </a:r>
            <a:endParaRPr lang="en-US" altLang="ja-JP" sz="1015" u="sng">
              <a:solidFill>
                <a:srgbClr val="FF5050"/>
              </a:solidFill>
              <a:latin typeface="HG丸ｺﾞｼｯｸM-PRO" pitchFamily="50" charset="-128"/>
              <a:ea typeface="HG丸ｺﾞｼｯｸM-PRO" pitchFamily="50" charset="-128"/>
            </a:endParaRPr>
          </a:p>
          <a:p>
            <a:pPr eaLnBrk="1" fontAlgn="base" hangingPunct="1">
              <a:spcBef>
                <a:spcPct val="0"/>
              </a:spcBef>
              <a:spcAft>
                <a:spcPct val="0"/>
              </a:spcAft>
            </a:pPr>
            <a:r>
              <a:rPr lang="en-US" altLang="ja-JP" sz="1015">
                <a:solidFill>
                  <a:srgbClr val="FF5050"/>
                </a:solidFill>
                <a:latin typeface="HG丸ｺﾞｼｯｸM-PRO" pitchFamily="50" charset="-128"/>
                <a:ea typeface="HG丸ｺﾞｼｯｸM-PRO" pitchFamily="50" charset="-128"/>
              </a:rPr>
              <a:t>	</a:t>
            </a:r>
            <a:r>
              <a:rPr lang="ja-JP" altLang="en-US" sz="1015" u="sng">
                <a:solidFill>
                  <a:srgbClr val="FF5050"/>
                </a:solidFill>
                <a:latin typeface="HG丸ｺﾞｼｯｸM-PRO" pitchFamily="50" charset="-128"/>
                <a:ea typeface="HG丸ｺﾞｼｯｸM-PRO" pitchFamily="50" charset="-128"/>
              </a:rPr>
              <a:t>４件</a:t>
            </a:r>
          </a:p>
        </p:txBody>
      </p:sp>
      <p:sp>
        <p:nvSpPr>
          <p:cNvPr id="7188" name="テキスト ボックス 18"/>
          <p:cNvSpPr txBox="1">
            <a:spLocks noChangeArrowheads="1"/>
          </p:cNvSpPr>
          <p:nvPr/>
        </p:nvSpPr>
        <p:spPr bwMode="auto">
          <a:xfrm>
            <a:off x="179515" y="3962627"/>
            <a:ext cx="1728787" cy="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en-US" altLang="ja-JP" sz="1662" u="sng">
                <a:solidFill>
                  <a:srgbClr val="FF5050"/>
                </a:solidFill>
                <a:latin typeface="HG丸ｺﾞｼｯｸM-PRO" pitchFamily="50" charset="-128"/>
                <a:ea typeface="HG丸ｺﾞｼｯｸM-PRO" pitchFamily="50" charset="-128"/>
              </a:rPr>
              <a:t>2</a:t>
            </a:r>
            <a:r>
              <a:rPr lang="ja-JP" altLang="en-US" sz="1662" u="sng">
                <a:solidFill>
                  <a:srgbClr val="FF5050"/>
                </a:solidFill>
                <a:latin typeface="HG丸ｺﾞｼｯｸM-PRO" pitchFamily="50" charset="-128"/>
                <a:ea typeface="HG丸ｺﾞｼｯｸM-PRO" pitchFamily="50" charset="-128"/>
              </a:rPr>
              <a:t>億</a:t>
            </a:r>
            <a:r>
              <a:rPr lang="en-US" altLang="ja-JP" sz="1477" u="sng">
                <a:solidFill>
                  <a:srgbClr val="FF5050"/>
                </a:solidFill>
                <a:latin typeface="HG丸ｺﾞｼｯｸM-PRO" pitchFamily="50" charset="-128"/>
                <a:ea typeface="HG丸ｺﾞｼｯｸM-PRO" pitchFamily="50" charset="-128"/>
              </a:rPr>
              <a:t>1,404</a:t>
            </a:r>
            <a:r>
              <a:rPr lang="ja-JP" altLang="en-US" sz="1477" u="sng">
                <a:solidFill>
                  <a:srgbClr val="FF5050"/>
                </a:solidFill>
                <a:latin typeface="HG丸ｺﾞｼｯｸM-PRO" pitchFamily="50" charset="-128"/>
                <a:ea typeface="HG丸ｺﾞｼｯｸM-PRO" pitchFamily="50" charset="-128"/>
              </a:rPr>
              <a:t>万</a:t>
            </a:r>
            <a:r>
              <a:rPr lang="en-US" altLang="ja-JP" sz="1015" u="sng">
                <a:solidFill>
                  <a:srgbClr val="FF5050"/>
                </a:solidFill>
                <a:latin typeface="HG丸ｺﾞｼｯｸM-PRO" pitchFamily="50" charset="-128"/>
                <a:ea typeface="HG丸ｺﾞｼｯｸM-PRO" pitchFamily="50" charset="-128"/>
              </a:rPr>
              <a:t>9,989</a:t>
            </a:r>
            <a:r>
              <a:rPr lang="ja-JP" altLang="en-US" sz="1015" u="sng">
                <a:solidFill>
                  <a:srgbClr val="FF5050"/>
                </a:solidFill>
                <a:latin typeface="HG丸ｺﾞｼｯｸM-PRO" pitchFamily="50" charset="-128"/>
                <a:ea typeface="HG丸ｺﾞｼｯｸM-PRO" pitchFamily="50" charset="-128"/>
              </a:rPr>
              <a:t>円</a:t>
            </a:r>
            <a:endParaRPr lang="en-US" altLang="ja-JP" sz="1015" u="sng">
              <a:solidFill>
                <a:srgbClr val="FF5050"/>
              </a:solidFill>
              <a:latin typeface="HG丸ｺﾞｼｯｸM-PRO" pitchFamily="50" charset="-128"/>
              <a:ea typeface="HG丸ｺﾞｼｯｸM-PRO" pitchFamily="50" charset="-128"/>
            </a:endParaRPr>
          </a:p>
          <a:p>
            <a:pPr eaLnBrk="1" fontAlgn="base" hangingPunct="1">
              <a:spcBef>
                <a:spcPct val="0"/>
              </a:spcBef>
              <a:spcAft>
                <a:spcPct val="0"/>
              </a:spcAft>
            </a:pPr>
            <a:r>
              <a:rPr lang="en-US" altLang="ja-JP" sz="1015">
                <a:solidFill>
                  <a:srgbClr val="FF5050"/>
                </a:solidFill>
                <a:latin typeface="HG丸ｺﾞｼｯｸM-PRO" pitchFamily="50" charset="-128"/>
                <a:ea typeface="HG丸ｺﾞｼｯｸM-PRO" pitchFamily="50" charset="-128"/>
              </a:rPr>
              <a:t>	</a:t>
            </a:r>
            <a:r>
              <a:rPr lang="en-US" altLang="ja-JP" sz="1015" u="sng">
                <a:solidFill>
                  <a:srgbClr val="FF5050"/>
                </a:solidFill>
                <a:latin typeface="HG丸ｺﾞｼｯｸM-PRO" pitchFamily="50" charset="-128"/>
                <a:ea typeface="HG丸ｺﾞｼｯｸM-PRO" pitchFamily="50" charset="-128"/>
              </a:rPr>
              <a:t>3</a:t>
            </a:r>
            <a:r>
              <a:rPr lang="ja-JP" altLang="en-US" sz="1015" u="sng">
                <a:solidFill>
                  <a:srgbClr val="FF5050"/>
                </a:solidFill>
                <a:latin typeface="HG丸ｺﾞｼｯｸM-PRO" pitchFamily="50" charset="-128"/>
                <a:ea typeface="HG丸ｺﾞｼｯｸM-PRO" pitchFamily="50" charset="-128"/>
              </a:rPr>
              <a:t>件</a:t>
            </a:r>
          </a:p>
        </p:txBody>
      </p:sp>
      <p:sp>
        <p:nvSpPr>
          <p:cNvPr id="7189" name="テキスト ボックス 19"/>
          <p:cNvSpPr txBox="1">
            <a:spLocks noChangeArrowheads="1"/>
          </p:cNvSpPr>
          <p:nvPr/>
        </p:nvSpPr>
        <p:spPr bwMode="auto">
          <a:xfrm>
            <a:off x="3851276" y="1235553"/>
            <a:ext cx="1800225" cy="71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en-US" altLang="ja-JP" sz="1846" u="sng">
                <a:solidFill>
                  <a:srgbClr val="FF5050"/>
                </a:solidFill>
                <a:latin typeface="HG丸ｺﾞｼｯｸM-PRO" pitchFamily="50" charset="-128"/>
                <a:ea typeface="HG丸ｺﾞｼｯｸM-PRO" pitchFamily="50" charset="-128"/>
              </a:rPr>
              <a:t>10</a:t>
            </a:r>
            <a:r>
              <a:rPr lang="ja-JP" altLang="en-US" sz="1846" u="sng">
                <a:solidFill>
                  <a:srgbClr val="FF5050"/>
                </a:solidFill>
                <a:latin typeface="HG丸ｺﾞｼｯｸM-PRO" pitchFamily="50" charset="-128"/>
                <a:ea typeface="HG丸ｺﾞｼｯｸM-PRO" pitchFamily="50" charset="-128"/>
              </a:rPr>
              <a:t>億</a:t>
            </a:r>
            <a:r>
              <a:rPr lang="en-US" altLang="ja-JP" sz="1662" u="sng">
                <a:solidFill>
                  <a:srgbClr val="FF5050"/>
                </a:solidFill>
                <a:latin typeface="HG丸ｺﾞｼｯｸM-PRO" pitchFamily="50" charset="-128"/>
                <a:ea typeface="HG丸ｺﾞｼｯｸM-PRO" pitchFamily="50" charset="-128"/>
              </a:rPr>
              <a:t>5,812</a:t>
            </a:r>
            <a:r>
              <a:rPr lang="ja-JP" altLang="en-US" sz="1662" u="sng">
                <a:solidFill>
                  <a:srgbClr val="FF5050"/>
                </a:solidFill>
                <a:latin typeface="HG丸ｺﾞｼｯｸM-PRO" pitchFamily="50" charset="-128"/>
                <a:ea typeface="HG丸ｺﾞｼｯｸM-PRO" pitchFamily="50" charset="-128"/>
              </a:rPr>
              <a:t>万</a:t>
            </a:r>
            <a:r>
              <a:rPr lang="en-US" altLang="ja-JP" sz="1108" u="sng">
                <a:solidFill>
                  <a:srgbClr val="FF5050"/>
                </a:solidFill>
                <a:latin typeface="HG丸ｺﾞｼｯｸM-PRO" pitchFamily="50" charset="-128"/>
                <a:ea typeface="HG丸ｺﾞｼｯｸM-PRO" pitchFamily="50" charset="-128"/>
              </a:rPr>
              <a:t>4,061</a:t>
            </a:r>
            <a:r>
              <a:rPr lang="ja-JP" altLang="en-US" sz="1108" u="sng">
                <a:solidFill>
                  <a:srgbClr val="FF5050"/>
                </a:solidFill>
                <a:latin typeface="HG丸ｺﾞｼｯｸM-PRO" pitchFamily="50" charset="-128"/>
                <a:ea typeface="HG丸ｺﾞｼｯｸM-PRO" pitchFamily="50" charset="-128"/>
              </a:rPr>
              <a:t>円</a:t>
            </a:r>
            <a:endParaRPr lang="en-US" altLang="ja-JP" sz="1108" u="sng">
              <a:solidFill>
                <a:srgbClr val="FF5050"/>
              </a:solidFill>
              <a:latin typeface="HG丸ｺﾞｼｯｸM-PRO" pitchFamily="50" charset="-128"/>
              <a:ea typeface="HG丸ｺﾞｼｯｸM-PRO" pitchFamily="50" charset="-128"/>
            </a:endParaRPr>
          </a:p>
          <a:p>
            <a:pPr algn="r" eaLnBrk="1" fontAlgn="base" hangingPunct="1">
              <a:spcBef>
                <a:spcPct val="0"/>
              </a:spcBef>
              <a:spcAft>
                <a:spcPct val="0"/>
              </a:spcAft>
            </a:pPr>
            <a:r>
              <a:rPr lang="ja-JP" altLang="en-US" sz="1108" u="sng">
                <a:solidFill>
                  <a:srgbClr val="FF5050"/>
                </a:solidFill>
                <a:latin typeface="HG丸ｺﾞｼｯｸM-PRO" pitchFamily="50" charset="-128"/>
                <a:ea typeface="HG丸ｺﾞｼｯｸM-PRO" pitchFamily="50" charset="-128"/>
              </a:rPr>
              <a:t>６件</a:t>
            </a:r>
          </a:p>
        </p:txBody>
      </p:sp>
      <p:sp>
        <p:nvSpPr>
          <p:cNvPr id="7190" name="テキスト ボックス 20"/>
          <p:cNvSpPr txBox="1">
            <a:spLocks noChangeArrowheads="1"/>
          </p:cNvSpPr>
          <p:nvPr/>
        </p:nvSpPr>
        <p:spPr bwMode="auto">
          <a:xfrm>
            <a:off x="3851275" y="3761650"/>
            <a:ext cx="1873250" cy="71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en-US" altLang="ja-JP" sz="1846" u="sng">
                <a:solidFill>
                  <a:srgbClr val="FF5050"/>
                </a:solidFill>
                <a:latin typeface="HG丸ｺﾞｼｯｸM-PRO" pitchFamily="50" charset="-128"/>
                <a:ea typeface="HG丸ｺﾞｼｯｸM-PRO" pitchFamily="50" charset="-128"/>
              </a:rPr>
              <a:t>2</a:t>
            </a:r>
            <a:r>
              <a:rPr lang="ja-JP" altLang="en-US" sz="1846" u="sng">
                <a:solidFill>
                  <a:srgbClr val="FF5050"/>
                </a:solidFill>
                <a:latin typeface="HG丸ｺﾞｼｯｸM-PRO" pitchFamily="50" charset="-128"/>
                <a:ea typeface="HG丸ｺﾞｼｯｸM-PRO" pitchFamily="50" charset="-128"/>
              </a:rPr>
              <a:t>７億</a:t>
            </a:r>
            <a:r>
              <a:rPr lang="en-US" altLang="ja-JP" sz="1662" u="sng">
                <a:solidFill>
                  <a:srgbClr val="FF5050"/>
                </a:solidFill>
                <a:latin typeface="HG丸ｺﾞｼｯｸM-PRO" pitchFamily="50" charset="-128"/>
                <a:ea typeface="HG丸ｺﾞｼｯｸM-PRO" pitchFamily="50" charset="-128"/>
              </a:rPr>
              <a:t>1,901</a:t>
            </a:r>
            <a:r>
              <a:rPr lang="ja-JP" altLang="en-US" sz="1662" u="sng">
                <a:solidFill>
                  <a:srgbClr val="FF5050"/>
                </a:solidFill>
                <a:latin typeface="HG丸ｺﾞｼｯｸM-PRO" pitchFamily="50" charset="-128"/>
                <a:ea typeface="HG丸ｺﾞｼｯｸM-PRO" pitchFamily="50" charset="-128"/>
              </a:rPr>
              <a:t>万</a:t>
            </a:r>
            <a:r>
              <a:rPr lang="en-US" altLang="ja-JP" sz="1108" u="sng">
                <a:solidFill>
                  <a:srgbClr val="FF5050"/>
                </a:solidFill>
                <a:latin typeface="HG丸ｺﾞｼｯｸM-PRO" pitchFamily="50" charset="-128"/>
                <a:ea typeface="HG丸ｺﾞｼｯｸM-PRO" pitchFamily="50" charset="-128"/>
              </a:rPr>
              <a:t>8,628</a:t>
            </a:r>
            <a:r>
              <a:rPr lang="ja-JP" altLang="en-US" sz="1108" u="sng">
                <a:solidFill>
                  <a:srgbClr val="FF5050"/>
                </a:solidFill>
                <a:latin typeface="HG丸ｺﾞｼｯｸM-PRO" pitchFamily="50" charset="-128"/>
                <a:ea typeface="HG丸ｺﾞｼｯｸM-PRO" pitchFamily="50" charset="-128"/>
              </a:rPr>
              <a:t>円</a:t>
            </a:r>
            <a:endParaRPr lang="en-US" altLang="ja-JP" sz="1108" u="sng">
              <a:solidFill>
                <a:srgbClr val="FF5050"/>
              </a:solidFill>
              <a:latin typeface="HG丸ｺﾞｼｯｸM-PRO" pitchFamily="50" charset="-128"/>
              <a:ea typeface="HG丸ｺﾞｼｯｸM-PRO" pitchFamily="50" charset="-128"/>
            </a:endParaRPr>
          </a:p>
          <a:p>
            <a:pPr algn="r" eaLnBrk="1" fontAlgn="base" hangingPunct="1">
              <a:spcBef>
                <a:spcPct val="0"/>
              </a:spcBef>
              <a:spcAft>
                <a:spcPct val="0"/>
              </a:spcAft>
            </a:pPr>
            <a:r>
              <a:rPr lang="en-US" altLang="ja-JP" sz="1108" u="sng">
                <a:solidFill>
                  <a:srgbClr val="FF5050"/>
                </a:solidFill>
                <a:latin typeface="HG丸ｺﾞｼｯｸM-PRO" pitchFamily="50" charset="-128"/>
                <a:ea typeface="HG丸ｺﾞｼｯｸM-PRO" pitchFamily="50" charset="-128"/>
              </a:rPr>
              <a:t>1</a:t>
            </a:r>
            <a:r>
              <a:rPr lang="ja-JP" altLang="en-US" sz="1108" u="sng">
                <a:solidFill>
                  <a:srgbClr val="FF5050"/>
                </a:solidFill>
                <a:latin typeface="HG丸ｺﾞｼｯｸM-PRO" pitchFamily="50" charset="-128"/>
                <a:ea typeface="HG丸ｺﾞｼｯｸM-PRO" pitchFamily="50" charset="-128"/>
              </a:rPr>
              <a:t>７件</a:t>
            </a:r>
          </a:p>
        </p:txBody>
      </p:sp>
      <p:sp>
        <p:nvSpPr>
          <p:cNvPr id="7191" name="テキスト ボックス 29"/>
          <p:cNvSpPr txBox="1">
            <a:spLocks noChangeArrowheads="1"/>
          </p:cNvSpPr>
          <p:nvPr/>
        </p:nvSpPr>
        <p:spPr bwMode="auto">
          <a:xfrm>
            <a:off x="323851" y="2831357"/>
            <a:ext cx="1223963" cy="6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学用品の配布</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就学環境の整備</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スクールバスの整備など</a:t>
            </a:r>
          </a:p>
        </p:txBody>
      </p:sp>
      <p:sp>
        <p:nvSpPr>
          <p:cNvPr id="7192" name="テキスト ボックス 30"/>
          <p:cNvSpPr txBox="1">
            <a:spLocks noChangeArrowheads="1"/>
          </p:cNvSpPr>
          <p:nvPr/>
        </p:nvSpPr>
        <p:spPr bwMode="auto">
          <a:xfrm>
            <a:off x="3924300" y="1767256"/>
            <a:ext cx="1800225" cy="6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清掃、瓦礫撤去</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避難所運営</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障がい者、高齢者支援</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など</a:t>
            </a:r>
          </a:p>
        </p:txBody>
      </p:sp>
      <p:sp>
        <p:nvSpPr>
          <p:cNvPr id="7193" name="テキスト ボックス 31"/>
          <p:cNvSpPr txBox="1">
            <a:spLocks noChangeArrowheads="1"/>
          </p:cNvSpPr>
          <p:nvPr/>
        </p:nvSpPr>
        <p:spPr bwMode="auto">
          <a:xfrm>
            <a:off x="3924300" y="4425462"/>
            <a:ext cx="1800225" cy="47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炊き出し、物資配布</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仮設住居等への生活物資配布</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など</a:t>
            </a:r>
          </a:p>
        </p:txBody>
      </p:sp>
      <p:sp>
        <p:nvSpPr>
          <p:cNvPr id="7194" name="テキスト ボックス 32"/>
          <p:cNvSpPr txBox="1">
            <a:spLocks noChangeArrowheads="1"/>
          </p:cNvSpPr>
          <p:nvPr/>
        </p:nvSpPr>
        <p:spPr bwMode="auto">
          <a:xfrm>
            <a:off x="323851" y="4624988"/>
            <a:ext cx="1223963" cy="6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医療支援</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巡回診療</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心理社会的サポート</a:t>
            </a:r>
            <a:endParaRPr lang="en-US" altLang="ja-JP" sz="831">
              <a:solidFill>
                <a:srgbClr val="002060"/>
              </a:solidFill>
              <a:latin typeface="HG丸ｺﾞｼｯｸM-PRO" pitchFamily="50" charset="-128"/>
              <a:ea typeface="HG丸ｺﾞｼｯｸM-PRO" pitchFamily="50" charset="-128"/>
            </a:endParaRPr>
          </a:p>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など</a:t>
            </a:r>
          </a:p>
        </p:txBody>
      </p:sp>
      <p:sp>
        <p:nvSpPr>
          <p:cNvPr id="6172" name="テキスト ボックス 33"/>
          <p:cNvSpPr txBox="1">
            <a:spLocks noChangeArrowheads="1"/>
          </p:cNvSpPr>
          <p:nvPr/>
        </p:nvSpPr>
        <p:spPr bwMode="auto">
          <a:xfrm>
            <a:off x="1981200" y="923192"/>
            <a:ext cx="1943100" cy="962100"/>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en-US" altLang="ja-JP" sz="831" b="1" dirty="0">
                <a:solidFill>
                  <a:srgbClr val="B88472">
                    <a:lumMod val="50000"/>
                  </a:srgbClr>
                </a:solidFill>
                <a:ea typeface="MS UI Gothic" pitchFamily="50" charset="-128"/>
              </a:rPr>
              <a:t>Civic Force</a:t>
            </a:r>
          </a:p>
          <a:p>
            <a:pPr fontAlgn="base">
              <a:spcBef>
                <a:spcPct val="0"/>
              </a:spcBef>
              <a:spcAft>
                <a:spcPct val="0"/>
              </a:spcAft>
              <a:buFont typeface="Wingdings" pitchFamily="2" charset="2"/>
              <a:buChar char="l"/>
              <a:defRPr/>
            </a:pPr>
            <a:r>
              <a:rPr lang="ja-JP" altLang="en-US" sz="831" b="1" dirty="0">
                <a:solidFill>
                  <a:srgbClr val="B88472">
                    <a:lumMod val="50000"/>
                  </a:srgbClr>
                </a:solidFill>
                <a:ea typeface="MS UI Gothic" pitchFamily="50" charset="-128"/>
              </a:rPr>
              <a:t>災害人道医療支援会</a:t>
            </a:r>
            <a:endParaRPr lang="en-US" altLang="ja-JP" sz="831"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831" b="1" dirty="0">
                <a:solidFill>
                  <a:srgbClr val="B88472">
                    <a:lumMod val="50000"/>
                  </a:srgbClr>
                </a:solidFill>
                <a:ea typeface="MS UI Gothic" pitchFamily="50" charset="-128"/>
              </a:rPr>
              <a:t>日本レスキュー協会</a:t>
            </a:r>
            <a:endParaRPr lang="en-US" altLang="ja-JP" sz="831"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831" b="1" dirty="0">
                <a:solidFill>
                  <a:srgbClr val="B88472">
                    <a:lumMod val="50000"/>
                  </a:srgbClr>
                </a:solidFill>
                <a:ea typeface="MS UI Gothic" pitchFamily="50" charset="-128"/>
              </a:rPr>
              <a:t>日本国際民間協力会</a:t>
            </a:r>
            <a:endParaRPr lang="en-US" altLang="ja-JP" sz="831"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831" b="1" dirty="0">
                <a:solidFill>
                  <a:srgbClr val="B88472">
                    <a:lumMod val="50000"/>
                  </a:srgbClr>
                </a:solidFill>
                <a:ea typeface="MS UI Gothic" pitchFamily="50" charset="-128"/>
              </a:rPr>
              <a:t>ピースビルダーズ</a:t>
            </a:r>
            <a:endParaRPr lang="en-US" altLang="ja-JP" sz="831"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831" b="1" dirty="0">
                <a:solidFill>
                  <a:srgbClr val="B88472">
                    <a:lumMod val="50000"/>
                  </a:srgbClr>
                </a:solidFill>
                <a:ea typeface="MS UI Gothic" pitchFamily="50" charset="-128"/>
              </a:rPr>
              <a:t>ピースウィンズ・ジャパン</a:t>
            </a:r>
            <a:endParaRPr lang="en-US" altLang="ja-JP" sz="831"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en-US" altLang="ja-JP" sz="831" b="1" dirty="0">
                <a:solidFill>
                  <a:srgbClr val="B88472">
                    <a:lumMod val="50000"/>
                  </a:srgbClr>
                </a:solidFill>
                <a:ea typeface="MS UI Gothic" pitchFamily="50" charset="-128"/>
              </a:rPr>
              <a:t>SEEDS Asia</a:t>
            </a:r>
            <a:endParaRPr lang="ja-JP" altLang="en-US" sz="831" b="1" dirty="0">
              <a:solidFill>
                <a:srgbClr val="B88472">
                  <a:lumMod val="50000"/>
                </a:srgbClr>
              </a:solidFill>
              <a:ea typeface="MS UI Gothic" pitchFamily="50" charset="-128"/>
            </a:endParaRPr>
          </a:p>
        </p:txBody>
      </p:sp>
      <p:sp>
        <p:nvSpPr>
          <p:cNvPr id="30" name="角丸四角形 29"/>
          <p:cNvSpPr/>
          <p:nvPr/>
        </p:nvSpPr>
        <p:spPr bwMode="auto">
          <a:xfrm>
            <a:off x="323852" y="5556738"/>
            <a:ext cx="3313113" cy="996462"/>
          </a:xfrm>
          <a:prstGeom prst="round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fontAlgn="base">
              <a:spcBef>
                <a:spcPct val="0"/>
              </a:spcBef>
              <a:spcAft>
                <a:spcPct val="0"/>
              </a:spcAft>
              <a:defRPr/>
            </a:pPr>
            <a:endParaRPr lang="ja-JP" altLang="en-US" sz="738" b="1">
              <a:solidFill>
                <a:srgbClr val="FF3300"/>
              </a:solidFill>
              <a:ea typeface="MS UI Gothic" pitchFamily="50" charset="-128"/>
            </a:endParaRPr>
          </a:p>
        </p:txBody>
      </p:sp>
      <p:sp>
        <p:nvSpPr>
          <p:cNvPr id="31" name="角丸四角形 30"/>
          <p:cNvSpPr/>
          <p:nvPr/>
        </p:nvSpPr>
        <p:spPr bwMode="auto">
          <a:xfrm>
            <a:off x="179389" y="5423389"/>
            <a:ext cx="1441450" cy="19929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none" lIns="33231" tIns="33231" rIns="33231" bIns="33231" anchor="ctr"/>
          <a:lstStyle/>
          <a:p>
            <a:pPr algn="ctr" fontAlgn="base">
              <a:spcBef>
                <a:spcPct val="0"/>
              </a:spcBef>
              <a:spcAft>
                <a:spcPct val="0"/>
              </a:spcAft>
              <a:defRPr/>
            </a:pPr>
            <a:r>
              <a:rPr lang="ja-JP" altLang="en-US" sz="923" b="1" dirty="0">
                <a:solidFill>
                  <a:srgbClr val="002060"/>
                </a:solidFill>
                <a:latin typeface="HG丸ｺﾞｼｯｸM-PRO" pitchFamily="50" charset="-128"/>
                <a:ea typeface="HG丸ｺﾞｼｯｸM-PRO" pitchFamily="50" charset="-128"/>
              </a:rPr>
              <a:t>その他</a:t>
            </a:r>
          </a:p>
        </p:txBody>
      </p:sp>
      <p:sp>
        <p:nvSpPr>
          <p:cNvPr id="33" name="円/楕円 32"/>
          <p:cNvSpPr/>
          <p:nvPr/>
        </p:nvSpPr>
        <p:spPr>
          <a:xfrm>
            <a:off x="181102" y="5750169"/>
            <a:ext cx="390525" cy="316523"/>
          </a:xfrm>
          <a:prstGeom prst="ellipse">
            <a:avLst/>
          </a:prstGeom>
        </p:spPr>
        <p:style>
          <a:lnRef idx="3">
            <a:schemeClr val="lt1"/>
          </a:lnRef>
          <a:fillRef idx="1">
            <a:schemeClr val="accent4"/>
          </a:fillRef>
          <a:effectRef idx="1">
            <a:schemeClr val="accent4"/>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fontAlgn="base">
              <a:spcBef>
                <a:spcPct val="0"/>
              </a:spcBef>
              <a:spcAft>
                <a:spcPct val="0"/>
              </a:spcAft>
              <a:defRPr/>
            </a:pPr>
            <a:endParaRPr lang="ja-JP" altLang="en-US" sz="738" b="1" dirty="0">
              <a:solidFill>
                <a:prstClr val="white"/>
              </a:solidFill>
            </a:endParaRPr>
          </a:p>
        </p:txBody>
      </p:sp>
      <p:sp>
        <p:nvSpPr>
          <p:cNvPr id="7199" name="テキスト ボックス 16"/>
          <p:cNvSpPr txBox="1">
            <a:spLocks noChangeArrowheads="1"/>
          </p:cNvSpPr>
          <p:nvPr/>
        </p:nvSpPr>
        <p:spPr bwMode="auto">
          <a:xfrm>
            <a:off x="214313" y="5605097"/>
            <a:ext cx="1439862" cy="63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en-US" altLang="ja-JP" sz="1477" u="sng">
                <a:solidFill>
                  <a:srgbClr val="FF5050"/>
                </a:solidFill>
                <a:latin typeface="HG丸ｺﾞｼｯｸM-PRO" pitchFamily="50" charset="-128"/>
                <a:ea typeface="HG丸ｺﾞｼｯｸM-PRO" pitchFamily="50" charset="-128"/>
              </a:rPr>
              <a:t>5,545</a:t>
            </a:r>
            <a:r>
              <a:rPr lang="ja-JP" altLang="en-US" sz="1477" u="sng">
                <a:solidFill>
                  <a:srgbClr val="FF5050"/>
                </a:solidFill>
                <a:latin typeface="HG丸ｺﾞｼｯｸM-PRO" pitchFamily="50" charset="-128"/>
                <a:ea typeface="HG丸ｺﾞｼｯｸM-PRO" pitchFamily="50" charset="-128"/>
              </a:rPr>
              <a:t>万</a:t>
            </a:r>
            <a:r>
              <a:rPr lang="en-US" altLang="ja-JP" sz="1015" u="sng">
                <a:solidFill>
                  <a:srgbClr val="FF5050"/>
                </a:solidFill>
                <a:latin typeface="HG丸ｺﾞｼｯｸM-PRO" pitchFamily="50" charset="-128"/>
                <a:ea typeface="HG丸ｺﾞｼｯｸM-PRO" pitchFamily="50" charset="-128"/>
              </a:rPr>
              <a:t>9,400</a:t>
            </a:r>
            <a:r>
              <a:rPr lang="ja-JP" altLang="en-US" sz="1015" u="sng">
                <a:solidFill>
                  <a:srgbClr val="FF5050"/>
                </a:solidFill>
                <a:latin typeface="HG丸ｺﾞｼｯｸM-PRO" pitchFamily="50" charset="-128"/>
                <a:ea typeface="HG丸ｺﾞｼｯｸM-PRO" pitchFamily="50" charset="-128"/>
              </a:rPr>
              <a:t>円</a:t>
            </a:r>
            <a:endParaRPr lang="en-US" altLang="ja-JP" sz="1015" u="sng">
              <a:solidFill>
                <a:srgbClr val="FF5050"/>
              </a:solidFill>
              <a:latin typeface="HG丸ｺﾞｼｯｸM-PRO" pitchFamily="50" charset="-128"/>
              <a:ea typeface="HG丸ｺﾞｼｯｸM-PRO" pitchFamily="50" charset="-128"/>
            </a:endParaRPr>
          </a:p>
          <a:p>
            <a:pPr algn="r" eaLnBrk="1" fontAlgn="base" hangingPunct="1">
              <a:spcBef>
                <a:spcPct val="0"/>
              </a:spcBef>
              <a:spcAft>
                <a:spcPct val="0"/>
              </a:spcAft>
            </a:pPr>
            <a:r>
              <a:rPr lang="en-US" altLang="ja-JP" sz="1015" u="sng">
                <a:solidFill>
                  <a:srgbClr val="FF5050"/>
                </a:solidFill>
                <a:latin typeface="HG丸ｺﾞｼｯｸM-PRO" pitchFamily="50" charset="-128"/>
                <a:ea typeface="HG丸ｺﾞｼｯｸM-PRO" pitchFamily="50" charset="-128"/>
              </a:rPr>
              <a:t>2</a:t>
            </a:r>
            <a:r>
              <a:rPr lang="ja-JP" altLang="en-US" sz="1015" u="sng">
                <a:solidFill>
                  <a:srgbClr val="FF5050"/>
                </a:solidFill>
                <a:latin typeface="HG丸ｺﾞｼｯｸM-PRO" pitchFamily="50" charset="-128"/>
                <a:ea typeface="HG丸ｺﾞｼｯｸM-PRO" pitchFamily="50" charset="-128"/>
              </a:rPr>
              <a:t>件</a:t>
            </a:r>
          </a:p>
        </p:txBody>
      </p:sp>
      <p:sp>
        <p:nvSpPr>
          <p:cNvPr id="34" name="テキスト ボックス 33"/>
          <p:cNvSpPr txBox="1">
            <a:spLocks noChangeArrowheads="1"/>
          </p:cNvSpPr>
          <p:nvPr/>
        </p:nvSpPr>
        <p:spPr bwMode="auto">
          <a:xfrm>
            <a:off x="1981200" y="3067284"/>
            <a:ext cx="1943100" cy="493190"/>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国境なき子どもたち</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セーブ・ザ・チルドレン・ジャパン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シャンティ国際ボランティア会</a:t>
            </a:r>
          </a:p>
        </p:txBody>
      </p:sp>
      <p:sp>
        <p:nvSpPr>
          <p:cNvPr id="35" name="テキスト ボックス 34"/>
          <p:cNvSpPr txBox="1">
            <a:spLocks noChangeArrowheads="1"/>
          </p:cNvSpPr>
          <p:nvPr/>
        </p:nvSpPr>
        <p:spPr bwMode="auto">
          <a:xfrm>
            <a:off x="1979616" y="4989636"/>
            <a:ext cx="1943100" cy="351163"/>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災害人道医療支援会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日本国際民間協力会</a:t>
            </a:r>
            <a:endParaRPr lang="en-US" altLang="ja-JP" sz="923" b="1" dirty="0">
              <a:solidFill>
                <a:srgbClr val="B88472">
                  <a:lumMod val="50000"/>
                </a:srgbClr>
              </a:solidFill>
              <a:ea typeface="MS UI Gothic" pitchFamily="50" charset="-128"/>
            </a:endParaRPr>
          </a:p>
        </p:txBody>
      </p:sp>
      <p:sp>
        <p:nvSpPr>
          <p:cNvPr id="37" name="テキスト ボックス 36"/>
          <p:cNvSpPr txBox="1">
            <a:spLocks noChangeArrowheads="1"/>
          </p:cNvSpPr>
          <p:nvPr/>
        </p:nvSpPr>
        <p:spPr bwMode="auto">
          <a:xfrm>
            <a:off x="1981200" y="6330695"/>
            <a:ext cx="1943100" cy="209138"/>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難民支援協会</a:t>
            </a:r>
            <a:endParaRPr lang="en-US" altLang="ja-JP" sz="738" b="1" dirty="0">
              <a:solidFill>
                <a:srgbClr val="B88472">
                  <a:lumMod val="50000"/>
                </a:srgbClr>
              </a:solidFill>
              <a:ea typeface="MS UI Gothic" pitchFamily="50" charset="-128"/>
            </a:endParaRPr>
          </a:p>
        </p:txBody>
      </p:sp>
      <p:sp>
        <p:nvSpPr>
          <p:cNvPr id="7203" name="テキスト ボックス 27"/>
          <p:cNvSpPr txBox="1">
            <a:spLocks noChangeArrowheads="1"/>
          </p:cNvSpPr>
          <p:nvPr/>
        </p:nvSpPr>
        <p:spPr bwMode="auto">
          <a:xfrm>
            <a:off x="323851" y="6154616"/>
            <a:ext cx="1223963" cy="3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外国人被災者に対する法的支援など</a:t>
            </a:r>
          </a:p>
        </p:txBody>
      </p:sp>
      <p:sp>
        <p:nvSpPr>
          <p:cNvPr id="39" name="テキスト ボックス 38"/>
          <p:cNvSpPr txBox="1">
            <a:spLocks noChangeArrowheads="1"/>
          </p:cNvSpPr>
          <p:nvPr/>
        </p:nvSpPr>
        <p:spPr bwMode="auto">
          <a:xfrm>
            <a:off x="6929438" y="2242273"/>
            <a:ext cx="1943100" cy="635215"/>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難民を助ける会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パレスチナ子どものキャンペーン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ジェン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日本国際民間協力会</a:t>
            </a:r>
            <a:endParaRPr lang="en-US" altLang="ja-JP" sz="923" b="1" dirty="0">
              <a:solidFill>
                <a:srgbClr val="B88472">
                  <a:lumMod val="50000"/>
                </a:srgbClr>
              </a:solidFill>
              <a:ea typeface="MS UI Gothic" pitchFamily="50" charset="-128"/>
            </a:endParaRPr>
          </a:p>
        </p:txBody>
      </p:sp>
      <p:sp>
        <p:nvSpPr>
          <p:cNvPr id="40" name="テキスト ボックス 39"/>
          <p:cNvSpPr txBox="1">
            <a:spLocks noChangeArrowheads="1"/>
          </p:cNvSpPr>
          <p:nvPr/>
        </p:nvSpPr>
        <p:spPr bwMode="auto">
          <a:xfrm>
            <a:off x="6915156" y="4559046"/>
            <a:ext cx="1943100" cy="1771424"/>
          </a:xfrm>
          <a:prstGeom prst="rect">
            <a:avLst/>
          </a:prstGeom>
          <a:noFill/>
          <a:ln w="9525">
            <a:noFill/>
            <a:miter lim="800000"/>
            <a:headEnd/>
            <a:tailEnd/>
          </a:ln>
        </p:spPr>
        <p:txBody>
          <a:bodyPr lIns="33231" tIns="33231" rIns="33231" bIns="33231">
            <a:spAutoFit/>
          </a:bodyPr>
          <a:lstStyle/>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難民を助ける会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en-US" altLang="ja-JP" sz="923" b="1" dirty="0">
                <a:solidFill>
                  <a:srgbClr val="B88472">
                    <a:lumMod val="50000"/>
                  </a:srgbClr>
                </a:solidFill>
                <a:ea typeface="MS UI Gothic" pitchFamily="50" charset="-128"/>
              </a:rPr>
              <a:t>ADRA Japan</a:t>
            </a: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ブリッジ エーシア ジャパン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en-US" altLang="ja-JP" sz="923" b="1" dirty="0">
                <a:solidFill>
                  <a:srgbClr val="B88472">
                    <a:lumMod val="50000"/>
                  </a:srgbClr>
                </a:solidFill>
                <a:ea typeface="MS UI Gothic" pitchFamily="50" charset="-128"/>
              </a:rPr>
              <a:t>BHN</a:t>
            </a:r>
            <a:r>
              <a:rPr lang="ja-JP" altLang="en-US" sz="923" b="1" dirty="0">
                <a:solidFill>
                  <a:srgbClr val="B88472">
                    <a:lumMod val="50000"/>
                  </a:srgbClr>
                </a:solidFill>
                <a:ea typeface="MS UI Gothic" pitchFamily="50" charset="-128"/>
              </a:rPr>
              <a:t>テレコム支援協議会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パレスチナ子どものキャンペーン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en-US" altLang="ja-JP" sz="923" b="1" dirty="0">
                <a:solidFill>
                  <a:srgbClr val="B88472">
                    <a:lumMod val="50000"/>
                  </a:srgbClr>
                </a:solidFill>
                <a:ea typeface="MS UI Gothic" pitchFamily="50" charset="-128"/>
              </a:rPr>
              <a:t>ICA</a:t>
            </a:r>
            <a:r>
              <a:rPr lang="ja-JP" altLang="en-US" sz="923" b="1" dirty="0">
                <a:solidFill>
                  <a:srgbClr val="B88472">
                    <a:lumMod val="50000"/>
                  </a:srgbClr>
                </a:solidFill>
                <a:ea typeface="MS UI Gothic" pitchFamily="50" charset="-128"/>
              </a:rPr>
              <a:t>文化事業協会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アジア協会アジア友の会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難民支援協会</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ジェン</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国境なき子どもたち</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パルシック</a:t>
            </a:r>
            <a:endParaRPr lang="en-US" altLang="ja-JP" sz="923" b="1" dirty="0">
              <a:solidFill>
                <a:srgbClr val="B88472">
                  <a:lumMod val="50000"/>
                </a:srgbClr>
              </a:solidFill>
              <a:ea typeface="MS UI Gothic" pitchFamily="50" charset="-128"/>
            </a:endParaRPr>
          </a:p>
          <a:p>
            <a:pPr fontAlgn="base">
              <a:spcBef>
                <a:spcPct val="0"/>
              </a:spcBef>
              <a:spcAft>
                <a:spcPct val="0"/>
              </a:spcAft>
              <a:buFont typeface="Wingdings" pitchFamily="2" charset="2"/>
              <a:buChar char="l"/>
              <a:defRPr/>
            </a:pPr>
            <a:r>
              <a:rPr lang="ja-JP" altLang="en-US" sz="923" b="1" dirty="0">
                <a:solidFill>
                  <a:srgbClr val="B88472">
                    <a:lumMod val="50000"/>
                  </a:srgbClr>
                </a:solidFill>
                <a:ea typeface="MS UI Gothic" pitchFamily="50" charset="-128"/>
              </a:rPr>
              <a:t>ピースウィンズ・ジャパン</a:t>
            </a:r>
            <a:endParaRPr lang="en-US" altLang="ja-JP" sz="923" b="1" dirty="0">
              <a:solidFill>
                <a:srgbClr val="B88472">
                  <a:lumMod val="50000"/>
                </a:srgbClr>
              </a:solidFill>
              <a:ea typeface="MS UI Gothic" pitchFamily="50" charset="-128"/>
            </a:endParaRPr>
          </a:p>
        </p:txBody>
      </p:sp>
      <p:sp>
        <p:nvSpPr>
          <p:cNvPr id="7206" name="テキスト ボックス 40"/>
          <p:cNvSpPr txBox="1">
            <a:spLocks noChangeArrowheads="1"/>
          </p:cNvSpPr>
          <p:nvPr/>
        </p:nvSpPr>
        <p:spPr bwMode="auto">
          <a:xfrm>
            <a:off x="7133112" y="371432"/>
            <a:ext cx="1879253"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algn="ctr" eaLnBrk="1" fontAlgn="base" hangingPunct="1">
              <a:spcBef>
                <a:spcPct val="0"/>
              </a:spcBef>
              <a:spcAft>
                <a:spcPct val="0"/>
              </a:spcAft>
            </a:pPr>
            <a:r>
              <a:rPr lang="en-US" altLang="ja-JP" sz="1108" dirty="0">
                <a:solidFill>
                  <a:srgbClr val="002060"/>
                </a:solidFill>
                <a:latin typeface="HG丸ｺﾞｼｯｸM-PRO" pitchFamily="50" charset="-128"/>
                <a:ea typeface="HG丸ｺﾞｼｯｸM-PRO" pitchFamily="50" charset="-128"/>
              </a:rPr>
              <a:t>2011</a:t>
            </a:r>
            <a:r>
              <a:rPr lang="ja-JP" altLang="en-US" sz="1108" dirty="0">
                <a:solidFill>
                  <a:srgbClr val="002060"/>
                </a:solidFill>
                <a:latin typeface="HG丸ｺﾞｼｯｸM-PRO" pitchFamily="50" charset="-128"/>
                <a:ea typeface="HG丸ｺﾞｼｯｸM-PRO" pitchFamily="50" charset="-128"/>
              </a:rPr>
              <a:t>年</a:t>
            </a:r>
            <a:r>
              <a:rPr lang="en-US" altLang="ja-JP" sz="1108" dirty="0">
                <a:solidFill>
                  <a:srgbClr val="002060"/>
                </a:solidFill>
                <a:latin typeface="HG丸ｺﾞｼｯｸM-PRO" pitchFamily="50" charset="-128"/>
                <a:ea typeface="HG丸ｺﾞｼｯｸM-PRO" pitchFamily="50" charset="-128"/>
              </a:rPr>
              <a:t>8</a:t>
            </a:r>
            <a:r>
              <a:rPr lang="ja-JP" altLang="en-US" sz="1108" dirty="0">
                <a:solidFill>
                  <a:srgbClr val="002060"/>
                </a:solidFill>
                <a:latin typeface="HG丸ｺﾞｼｯｸM-PRO" pitchFamily="50" charset="-128"/>
                <a:ea typeface="HG丸ｺﾞｼｯｸM-PRO" pitchFamily="50" charset="-128"/>
              </a:rPr>
              <a:t>月</a:t>
            </a:r>
            <a:r>
              <a:rPr lang="en-US" altLang="ja-JP" sz="1108" dirty="0">
                <a:solidFill>
                  <a:srgbClr val="002060"/>
                </a:solidFill>
                <a:latin typeface="HG丸ｺﾞｼｯｸM-PRO" pitchFamily="50" charset="-128"/>
                <a:ea typeface="HG丸ｺﾞｼｯｸM-PRO" pitchFamily="50" charset="-128"/>
              </a:rPr>
              <a:t>9</a:t>
            </a:r>
            <a:r>
              <a:rPr lang="ja-JP" altLang="en-US" sz="1108" dirty="0">
                <a:solidFill>
                  <a:srgbClr val="002060"/>
                </a:solidFill>
                <a:latin typeface="HG丸ｺﾞｼｯｸM-PRO" pitchFamily="50" charset="-128"/>
                <a:ea typeface="HG丸ｺﾞｼｯｸM-PRO" pitchFamily="50" charset="-128"/>
              </a:rPr>
              <a:t>日現在</a:t>
            </a:r>
          </a:p>
        </p:txBody>
      </p:sp>
      <p:sp>
        <p:nvSpPr>
          <p:cNvPr id="7207" name="テキスト ボックス 27"/>
          <p:cNvSpPr txBox="1">
            <a:spLocks noChangeArrowheads="1"/>
          </p:cNvSpPr>
          <p:nvPr/>
        </p:nvSpPr>
        <p:spPr bwMode="auto">
          <a:xfrm>
            <a:off x="323851" y="1567962"/>
            <a:ext cx="1223963" cy="34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800" b="1">
                <a:solidFill>
                  <a:srgbClr val="FF3300"/>
                </a:solidFill>
                <a:latin typeface="Arial" charset="0"/>
                <a:ea typeface="MS UI Gothic" pitchFamily="50" charset="-128"/>
              </a:defRPr>
            </a:lvl1pPr>
            <a:lvl2pPr marL="742950" indent="-285750" eaLnBrk="0" hangingPunct="0">
              <a:defRPr kumimoji="1" sz="800" b="1">
                <a:solidFill>
                  <a:srgbClr val="FF3300"/>
                </a:solidFill>
                <a:latin typeface="Arial" charset="0"/>
                <a:ea typeface="MS UI Gothic" pitchFamily="50" charset="-128"/>
              </a:defRPr>
            </a:lvl2pPr>
            <a:lvl3pPr marL="1143000" indent="-228600" eaLnBrk="0" hangingPunct="0">
              <a:defRPr kumimoji="1" sz="800" b="1">
                <a:solidFill>
                  <a:srgbClr val="FF3300"/>
                </a:solidFill>
                <a:latin typeface="Arial" charset="0"/>
                <a:ea typeface="MS UI Gothic" pitchFamily="50" charset="-128"/>
              </a:defRPr>
            </a:lvl3pPr>
            <a:lvl4pPr marL="1600200" indent="-228600" eaLnBrk="0" hangingPunct="0">
              <a:defRPr kumimoji="1" sz="800" b="1">
                <a:solidFill>
                  <a:srgbClr val="FF3300"/>
                </a:solidFill>
                <a:latin typeface="Arial" charset="0"/>
                <a:ea typeface="MS UI Gothic" pitchFamily="50" charset="-128"/>
              </a:defRPr>
            </a:lvl4pPr>
            <a:lvl5pPr marL="2057400" indent="-228600" eaLnBrk="0" hangingPunct="0">
              <a:defRPr kumimoji="1" sz="800" b="1">
                <a:solidFill>
                  <a:srgbClr val="FF3300"/>
                </a:solidFill>
                <a:latin typeface="Arial" charset="0"/>
                <a:ea typeface="MS UI Gothic" pitchFamily="50" charset="-128"/>
              </a:defRPr>
            </a:lvl5pPr>
            <a:lvl6pPr marL="2514600" indent="-228600" algn="ctr" eaLnBrk="0" fontAlgn="base" hangingPunct="0">
              <a:spcBef>
                <a:spcPct val="0"/>
              </a:spcBef>
              <a:spcAft>
                <a:spcPct val="0"/>
              </a:spcAft>
              <a:defRPr kumimoji="1" sz="800" b="1">
                <a:solidFill>
                  <a:srgbClr val="FF3300"/>
                </a:solidFill>
                <a:latin typeface="Arial" charset="0"/>
                <a:ea typeface="MS UI Gothic" pitchFamily="50" charset="-128"/>
              </a:defRPr>
            </a:lvl6pPr>
            <a:lvl7pPr marL="2971800" indent="-228600" algn="ctr" eaLnBrk="0" fontAlgn="base" hangingPunct="0">
              <a:spcBef>
                <a:spcPct val="0"/>
              </a:spcBef>
              <a:spcAft>
                <a:spcPct val="0"/>
              </a:spcAft>
              <a:defRPr kumimoji="1" sz="800" b="1">
                <a:solidFill>
                  <a:srgbClr val="FF3300"/>
                </a:solidFill>
                <a:latin typeface="Arial" charset="0"/>
                <a:ea typeface="MS UI Gothic" pitchFamily="50" charset="-128"/>
              </a:defRPr>
            </a:lvl7pPr>
            <a:lvl8pPr marL="3429000" indent="-228600" algn="ctr" eaLnBrk="0" fontAlgn="base" hangingPunct="0">
              <a:spcBef>
                <a:spcPct val="0"/>
              </a:spcBef>
              <a:spcAft>
                <a:spcPct val="0"/>
              </a:spcAft>
              <a:defRPr kumimoji="1" sz="800" b="1">
                <a:solidFill>
                  <a:srgbClr val="FF3300"/>
                </a:solidFill>
                <a:latin typeface="Arial" charset="0"/>
                <a:ea typeface="MS UI Gothic" pitchFamily="50" charset="-128"/>
              </a:defRPr>
            </a:lvl8pPr>
            <a:lvl9pPr marL="3886200" indent="-228600" algn="ctr" eaLnBrk="0" fontAlgn="base" hangingPunct="0">
              <a:spcBef>
                <a:spcPct val="0"/>
              </a:spcBef>
              <a:spcAft>
                <a:spcPct val="0"/>
              </a:spcAft>
              <a:defRPr kumimoji="1" sz="800" b="1">
                <a:solidFill>
                  <a:srgbClr val="FF3300"/>
                </a:solidFill>
                <a:latin typeface="Arial" charset="0"/>
                <a:ea typeface="MS UI Gothic" pitchFamily="50" charset="-128"/>
              </a:defRPr>
            </a:lvl9pPr>
          </a:lstStyle>
          <a:p>
            <a:pPr eaLnBrk="1" fontAlgn="base" hangingPunct="1">
              <a:spcBef>
                <a:spcPct val="0"/>
              </a:spcBef>
              <a:spcAft>
                <a:spcPct val="0"/>
              </a:spcAft>
            </a:pPr>
            <a:r>
              <a:rPr lang="ja-JP" altLang="en-US" sz="831">
                <a:solidFill>
                  <a:srgbClr val="002060"/>
                </a:solidFill>
                <a:latin typeface="HG丸ｺﾞｼｯｸM-PRO" pitchFamily="50" charset="-128"/>
                <a:ea typeface="HG丸ｺﾞｼｯｸM-PRO" pitchFamily="50" charset="-128"/>
              </a:rPr>
              <a:t>本格的な支援のための調査など</a:t>
            </a:r>
          </a:p>
        </p:txBody>
      </p:sp>
      <p:pic>
        <p:nvPicPr>
          <p:cNvPr id="7208"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2967411"/>
            <a:ext cx="1296988" cy="159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09"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3266343"/>
            <a:ext cx="1858962" cy="128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060" y="3824654"/>
            <a:ext cx="1641475"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1"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202" y="4814023"/>
            <a:ext cx="24479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2" name="Picture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15" y="5407503"/>
            <a:ext cx="1503363" cy="9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3" name="Picture 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175" y="725592"/>
            <a:ext cx="11239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4"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940" y="1953585"/>
            <a:ext cx="1500187" cy="106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7215"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86438" y="725366"/>
            <a:ext cx="2000250" cy="1465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
        <p:nvSpPr>
          <p:cNvPr id="3" name="テキスト ボックス 2"/>
          <p:cNvSpPr txBox="1"/>
          <p:nvPr/>
        </p:nvSpPr>
        <p:spPr>
          <a:xfrm>
            <a:off x="6011788" y="6569971"/>
            <a:ext cx="3096716" cy="253916"/>
          </a:xfrm>
          <a:prstGeom prst="rect">
            <a:avLst/>
          </a:prstGeom>
          <a:noFill/>
        </p:spPr>
        <p:txBody>
          <a:bodyPr wrap="square" rtlCol="0">
            <a:spAutoFit/>
          </a:bodyPr>
          <a:lstStyle/>
          <a:p>
            <a:r>
              <a:rPr lang="en-US" altLang="ja-JP" sz="1050" dirty="0" smtClean="0"/>
              <a:t>※</a:t>
            </a:r>
            <a:r>
              <a:rPr lang="ja-JP" altLang="en-US" sz="1050" dirty="0" smtClean="0"/>
              <a:t>参照</a:t>
            </a:r>
            <a:r>
              <a:rPr kumimoji="1" lang="ja-JP" altLang="en-US" sz="1050" dirty="0" smtClean="0"/>
              <a:t>　ジャパン・プラットフォーム配布資料より</a:t>
            </a:r>
            <a:endParaRPr kumimoji="1" lang="en-US" altLang="ja-JP" sz="1050" dirty="0" smtClean="0"/>
          </a:p>
        </p:txBody>
      </p:sp>
    </p:spTree>
    <p:extLst>
      <p:ext uri="{BB962C8B-B14F-4D97-AF65-F5344CB8AC3E}">
        <p14:creationId xmlns:p14="http://schemas.microsoft.com/office/powerpoint/2010/main" val="2137787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054" y="162744"/>
            <a:ext cx="8229600" cy="1143000"/>
          </a:xfrm>
        </p:spPr>
        <p:txBody>
          <a:bodyPr>
            <a:normAutofit/>
          </a:bodyPr>
          <a:lstStyle/>
          <a:p>
            <a:r>
              <a:rPr lang="ja-JP" altLang="en-US" dirty="0" smtClean="0"/>
              <a:t>災害対応における関係性</a:t>
            </a:r>
            <a:endParaRPr kumimoji="1" lang="ja-JP" altLang="en-US" dirty="0"/>
          </a:p>
        </p:txBody>
      </p:sp>
      <p:sp>
        <p:nvSpPr>
          <p:cNvPr id="5" name="コンテンツ プレースホルダー 3"/>
          <p:cNvSpPr txBox="1">
            <a:spLocks/>
          </p:cNvSpPr>
          <p:nvPr/>
        </p:nvSpPr>
        <p:spPr>
          <a:xfrm>
            <a:off x="443566" y="2191497"/>
            <a:ext cx="2470962" cy="121136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ja-JP" altLang="en-US" sz="2000" dirty="0" smtClean="0">
                <a:solidFill>
                  <a:prstClr val="white"/>
                </a:solidFill>
              </a:rPr>
              <a:t>政府現地対策本部・</a:t>
            </a:r>
            <a:endParaRPr lang="en-US" altLang="ja-JP" sz="2000" dirty="0" smtClean="0">
              <a:solidFill>
                <a:prstClr val="white"/>
              </a:solidFill>
            </a:endParaRPr>
          </a:p>
          <a:p>
            <a:pPr marL="0" indent="0" algn="ctr">
              <a:buFont typeface="Arial" pitchFamily="34" charset="0"/>
              <a:buNone/>
            </a:pPr>
            <a:r>
              <a:rPr lang="ja-JP" altLang="en-US" sz="2000" dirty="0">
                <a:solidFill>
                  <a:prstClr val="white"/>
                </a:solidFill>
              </a:rPr>
              <a:t>災害対策</a:t>
            </a:r>
            <a:r>
              <a:rPr lang="ja-JP" altLang="en-US" sz="2000" dirty="0" smtClean="0">
                <a:solidFill>
                  <a:prstClr val="white"/>
                </a:solidFill>
              </a:rPr>
              <a:t>本部</a:t>
            </a:r>
            <a:endParaRPr lang="en-US" altLang="ja-JP" sz="2000" dirty="0" smtClean="0">
              <a:solidFill>
                <a:prstClr val="white"/>
              </a:solidFill>
            </a:endParaRPr>
          </a:p>
        </p:txBody>
      </p:sp>
      <p:sp>
        <p:nvSpPr>
          <p:cNvPr id="7" name="コンテンツ プレースホルダー 3"/>
          <p:cNvSpPr txBox="1">
            <a:spLocks/>
          </p:cNvSpPr>
          <p:nvPr/>
        </p:nvSpPr>
        <p:spPr>
          <a:xfrm>
            <a:off x="5533188" y="4700234"/>
            <a:ext cx="1290081" cy="61206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fontScale="7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ja-JP" altLang="en-US" dirty="0" smtClean="0">
                <a:solidFill>
                  <a:prstClr val="white"/>
                </a:solidFill>
              </a:rPr>
              <a:t>社協ＶＣ</a:t>
            </a:r>
            <a:endParaRPr lang="en-US" altLang="ja-JP" dirty="0" smtClean="0">
              <a:solidFill>
                <a:prstClr val="white"/>
              </a:solidFill>
            </a:endParaRPr>
          </a:p>
        </p:txBody>
      </p:sp>
      <p:sp>
        <p:nvSpPr>
          <p:cNvPr id="11" name="テキスト ボックス 10"/>
          <p:cNvSpPr txBox="1"/>
          <p:nvPr/>
        </p:nvSpPr>
        <p:spPr>
          <a:xfrm>
            <a:off x="6369793" y="5407496"/>
            <a:ext cx="2461642" cy="461665"/>
          </a:xfrm>
          <a:prstGeom prst="rect">
            <a:avLst/>
          </a:prstGeom>
          <a:noFill/>
        </p:spPr>
        <p:txBody>
          <a:bodyPr wrap="square" lIns="91297" tIns="45655" rIns="91297" bIns="45655" rtlCol="0">
            <a:spAutoFit/>
          </a:bodyPr>
          <a:lstStyle/>
          <a:p>
            <a:pPr defTabSz="912970"/>
            <a:r>
              <a:rPr lang="ja-JP" altLang="en-US" sz="1200" dirty="0">
                <a:solidFill>
                  <a:prstClr val="black"/>
                </a:solidFill>
              </a:rPr>
              <a:t>・個人ボランティア調整</a:t>
            </a:r>
            <a:endParaRPr lang="en-US" altLang="ja-JP" sz="1200" dirty="0">
              <a:solidFill>
                <a:prstClr val="black"/>
              </a:solidFill>
            </a:endParaRPr>
          </a:p>
          <a:p>
            <a:pPr defTabSz="912970"/>
            <a:r>
              <a:rPr lang="ja-JP" altLang="en-US" sz="1200" dirty="0">
                <a:solidFill>
                  <a:prstClr val="black"/>
                </a:solidFill>
              </a:rPr>
              <a:t>・個別ニーズ把握</a:t>
            </a:r>
          </a:p>
        </p:txBody>
      </p:sp>
      <p:sp>
        <p:nvSpPr>
          <p:cNvPr id="24" name="テキスト ボックス 23"/>
          <p:cNvSpPr txBox="1"/>
          <p:nvPr/>
        </p:nvSpPr>
        <p:spPr>
          <a:xfrm>
            <a:off x="4340261" y="2385245"/>
            <a:ext cx="1239188" cy="652926"/>
          </a:xfrm>
          <a:prstGeom prst="rect">
            <a:avLst/>
          </a:prstGeom>
          <a:noFill/>
        </p:spPr>
        <p:txBody>
          <a:bodyPr wrap="square" lIns="91297" tIns="45655" rIns="91297" bIns="45655" rtlCol="0">
            <a:spAutoFit/>
          </a:bodyPr>
          <a:lstStyle/>
          <a:p>
            <a:pPr defTabSz="912970"/>
            <a:r>
              <a:rPr lang="ja-JP" altLang="en-US" sz="1200" dirty="0">
                <a:solidFill>
                  <a:prstClr val="black"/>
                </a:solidFill>
              </a:rPr>
              <a:t>・問い合わせ</a:t>
            </a:r>
            <a:endParaRPr lang="en-US" altLang="ja-JP" sz="1200" dirty="0">
              <a:solidFill>
                <a:prstClr val="black"/>
              </a:solidFill>
            </a:endParaRPr>
          </a:p>
          <a:p>
            <a:pPr defTabSz="912970"/>
            <a:r>
              <a:rPr lang="ja-JP" altLang="en-US" sz="1200" dirty="0">
                <a:solidFill>
                  <a:prstClr val="black"/>
                </a:solidFill>
              </a:rPr>
              <a:t>・申し出</a:t>
            </a:r>
            <a:endParaRPr lang="en-US" altLang="ja-JP" sz="1200" dirty="0">
              <a:solidFill>
                <a:prstClr val="black"/>
              </a:solidFill>
            </a:endParaRPr>
          </a:p>
          <a:p>
            <a:pPr defTabSz="912970"/>
            <a:r>
              <a:rPr lang="ja-JP" altLang="en-US" sz="1200" dirty="0">
                <a:solidFill>
                  <a:prstClr val="black"/>
                </a:solidFill>
              </a:rPr>
              <a:t>・要望など</a:t>
            </a:r>
            <a:endParaRPr lang="en-US" altLang="ja-JP" sz="1200" dirty="0">
              <a:solidFill>
                <a:prstClr val="black"/>
              </a:solidFill>
            </a:endParaRPr>
          </a:p>
        </p:txBody>
      </p:sp>
      <p:sp>
        <p:nvSpPr>
          <p:cNvPr id="21" name="コンテンツ プレースホルダー 3"/>
          <p:cNvSpPr txBox="1">
            <a:spLocks/>
          </p:cNvSpPr>
          <p:nvPr/>
        </p:nvSpPr>
        <p:spPr>
          <a:xfrm>
            <a:off x="7783915" y="2383083"/>
            <a:ext cx="1152128" cy="79208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fontScale="7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en-US" altLang="ja-JP" dirty="0" smtClean="0">
                <a:solidFill>
                  <a:prstClr val="white"/>
                </a:solidFill>
              </a:rPr>
              <a:t>NPO</a:t>
            </a:r>
            <a:r>
              <a:rPr lang="ja-JP" altLang="en-US" dirty="0" smtClean="0">
                <a:solidFill>
                  <a:prstClr val="white"/>
                </a:solidFill>
              </a:rPr>
              <a:t>・</a:t>
            </a:r>
            <a:endParaRPr lang="en-US" altLang="ja-JP" dirty="0" smtClean="0">
              <a:solidFill>
                <a:prstClr val="white"/>
              </a:solidFill>
            </a:endParaRPr>
          </a:p>
          <a:p>
            <a:pPr marL="0" indent="0" algn="ctr">
              <a:buFont typeface="Arial" pitchFamily="34" charset="0"/>
              <a:buNone/>
            </a:pPr>
            <a:r>
              <a:rPr lang="en-US" altLang="ja-JP" dirty="0" smtClean="0">
                <a:solidFill>
                  <a:prstClr val="white"/>
                </a:solidFill>
              </a:rPr>
              <a:t>NGO</a:t>
            </a:r>
            <a:r>
              <a:rPr lang="ja-JP" altLang="en-US" dirty="0" smtClean="0">
                <a:solidFill>
                  <a:prstClr val="white"/>
                </a:solidFill>
              </a:rPr>
              <a:t>等</a:t>
            </a:r>
            <a:endParaRPr lang="en-US" altLang="ja-JP" dirty="0" smtClean="0">
              <a:solidFill>
                <a:prstClr val="white"/>
              </a:solidFill>
            </a:endParaRPr>
          </a:p>
        </p:txBody>
      </p:sp>
      <p:sp>
        <p:nvSpPr>
          <p:cNvPr id="45" name="コンテンツ プレースホルダー 3"/>
          <p:cNvSpPr txBox="1">
            <a:spLocks/>
          </p:cNvSpPr>
          <p:nvPr/>
        </p:nvSpPr>
        <p:spPr>
          <a:xfrm>
            <a:off x="7853731" y="4605050"/>
            <a:ext cx="1082312" cy="80243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fontScale="5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ja-JP" altLang="en-US" dirty="0" smtClean="0">
                <a:solidFill>
                  <a:prstClr val="white"/>
                </a:solidFill>
              </a:rPr>
              <a:t>個人ボランティア</a:t>
            </a:r>
            <a:endParaRPr lang="en-US" altLang="ja-JP" dirty="0" smtClean="0">
              <a:solidFill>
                <a:prstClr val="white"/>
              </a:solidFill>
            </a:endParaRPr>
          </a:p>
        </p:txBody>
      </p:sp>
      <p:cxnSp>
        <p:nvCxnSpPr>
          <p:cNvPr id="47" name="直線コネクタ 46"/>
          <p:cNvCxnSpPr>
            <a:stCxn id="7" idx="3"/>
            <a:endCxn id="45" idx="1"/>
          </p:cNvCxnSpPr>
          <p:nvPr/>
        </p:nvCxnSpPr>
        <p:spPr>
          <a:xfrm>
            <a:off x="6823269" y="5006268"/>
            <a:ext cx="1030462"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139790" y="5652234"/>
            <a:ext cx="3312368" cy="1169420"/>
          </a:xfrm>
          <a:prstGeom prst="rect">
            <a:avLst/>
          </a:prstGeom>
          <a:noFill/>
        </p:spPr>
        <p:txBody>
          <a:bodyPr wrap="square" lIns="91297" tIns="45655" rIns="91297" bIns="45655" rtlCol="0">
            <a:spAutoFit/>
          </a:bodyPr>
          <a:lstStyle/>
          <a:p>
            <a:pPr defTabSz="912970"/>
            <a:r>
              <a:rPr lang="ja-JP" altLang="en-US" sz="1400" dirty="0">
                <a:solidFill>
                  <a:prstClr val="black"/>
                </a:solidFill>
              </a:rPr>
              <a:t>課題：</a:t>
            </a:r>
            <a:endParaRPr lang="en-US" altLang="ja-JP" sz="1400" dirty="0">
              <a:solidFill>
                <a:prstClr val="black"/>
              </a:solidFill>
            </a:endParaRPr>
          </a:p>
          <a:p>
            <a:pPr defTabSz="912970"/>
            <a:r>
              <a:rPr lang="ja-JP" altLang="en-US" sz="1400" dirty="0">
                <a:solidFill>
                  <a:prstClr val="black"/>
                </a:solidFill>
              </a:rPr>
              <a:t>・情報の集約ができない</a:t>
            </a:r>
            <a:endParaRPr lang="en-US" altLang="ja-JP" sz="1400" dirty="0">
              <a:solidFill>
                <a:prstClr val="black"/>
              </a:solidFill>
            </a:endParaRPr>
          </a:p>
          <a:p>
            <a:pPr defTabSz="912970"/>
            <a:r>
              <a:rPr lang="ja-JP" altLang="en-US" sz="1400" dirty="0">
                <a:solidFill>
                  <a:prstClr val="black"/>
                </a:solidFill>
              </a:rPr>
              <a:t>・支援の濃淡（ギャップ）の把握ができない</a:t>
            </a:r>
            <a:endParaRPr lang="en-US" altLang="ja-JP" sz="1400" dirty="0">
              <a:solidFill>
                <a:prstClr val="black"/>
              </a:solidFill>
            </a:endParaRPr>
          </a:p>
          <a:p>
            <a:pPr defTabSz="912970"/>
            <a:r>
              <a:rPr lang="ja-JP" altLang="en-US" sz="1400" dirty="0">
                <a:solidFill>
                  <a:prstClr val="black"/>
                </a:solidFill>
              </a:rPr>
              <a:t>・支援の調整ができない</a:t>
            </a:r>
            <a:endParaRPr lang="en-US" altLang="ja-JP" sz="1400" dirty="0">
              <a:solidFill>
                <a:prstClr val="black"/>
              </a:solidFill>
            </a:endParaRPr>
          </a:p>
          <a:p>
            <a:pPr defTabSz="912970"/>
            <a:endParaRPr lang="en-US" altLang="ja-JP" sz="1400" dirty="0">
              <a:solidFill>
                <a:prstClr val="black"/>
              </a:solidFill>
            </a:endParaRPr>
          </a:p>
        </p:txBody>
      </p:sp>
      <p:cxnSp>
        <p:nvCxnSpPr>
          <p:cNvPr id="19" name="直線矢印コネクタ 18"/>
          <p:cNvCxnSpPr>
            <a:stCxn id="21" idx="1"/>
          </p:cNvCxnSpPr>
          <p:nvPr/>
        </p:nvCxnSpPr>
        <p:spPr>
          <a:xfrm flipH="1" flipV="1">
            <a:off x="3282462" y="2504248"/>
            <a:ext cx="4501453" cy="27487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stCxn id="21" idx="1"/>
          </p:cNvCxnSpPr>
          <p:nvPr/>
        </p:nvCxnSpPr>
        <p:spPr>
          <a:xfrm flipH="1">
            <a:off x="3563888" y="2779127"/>
            <a:ext cx="4220027" cy="2640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21" idx="1"/>
          </p:cNvCxnSpPr>
          <p:nvPr/>
        </p:nvCxnSpPr>
        <p:spPr>
          <a:xfrm flipH="1">
            <a:off x="3682620" y="2779127"/>
            <a:ext cx="4101295" cy="27009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21" idx="2"/>
          </p:cNvCxnSpPr>
          <p:nvPr/>
        </p:nvCxnSpPr>
        <p:spPr>
          <a:xfrm flipH="1">
            <a:off x="6478992" y="3175170"/>
            <a:ext cx="1880987" cy="139783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21" idx="2"/>
          </p:cNvCxnSpPr>
          <p:nvPr/>
        </p:nvCxnSpPr>
        <p:spPr>
          <a:xfrm flipH="1">
            <a:off x="7240450" y="3175170"/>
            <a:ext cx="1119529" cy="139783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5808139" y="3696469"/>
            <a:ext cx="1239188" cy="652926"/>
          </a:xfrm>
          <a:prstGeom prst="rect">
            <a:avLst/>
          </a:prstGeom>
          <a:noFill/>
        </p:spPr>
        <p:txBody>
          <a:bodyPr wrap="square" lIns="91297" tIns="45655" rIns="91297" bIns="45655" rtlCol="0">
            <a:spAutoFit/>
          </a:bodyPr>
          <a:lstStyle/>
          <a:p>
            <a:pPr defTabSz="912970"/>
            <a:r>
              <a:rPr lang="ja-JP" altLang="en-US" sz="1200" dirty="0">
                <a:solidFill>
                  <a:prstClr val="black"/>
                </a:solidFill>
              </a:rPr>
              <a:t>・問い合わせ</a:t>
            </a:r>
            <a:endParaRPr lang="en-US" altLang="ja-JP" sz="1200" dirty="0">
              <a:solidFill>
                <a:prstClr val="black"/>
              </a:solidFill>
            </a:endParaRPr>
          </a:p>
          <a:p>
            <a:pPr defTabSz="912970"/>
            <a:r>
              <a:rPr lang="ja-JP" altLang="en-US" sz="1200" dirty="0">
                <a:solidFill>
                  <a:prstClr val="black"/>
                </a:solidFill>
              </a:rPr>
              <a:t>・申し出</a:t>
            </a:r>
            <a:endParaRPr lang="en-US" altLang="ja-JP" sz="1200" dirty="0">
              <a:solidFill>
                <a:prstClr val="black"/>
              </a:solidFill>
            </a:endParaRPr>
          </a:p>
          <a:p>
            <a:pPr defTabSz="912970"/>
            <a:r>
              <a:rPr lang="ja-JP" altLang="en-US" sz="1200" dirty="0">
                <a:solidFill>
                  <a:prstClr val="black"/>
                </a:solidFill>
              </a:rPr>
              <a:t>・要望など</a:t>
            </a:r>
            <a:endParaRPr lang="en-US" altLang="ja-JP" sz="1200" dirty="0">
              <a:solidFill>
                <a:prstClr val="black"/>
              </a:solidFill>
            </a:endParaRPr>
          </a:p>
        </p:txBody>
      </p:sp>
      <p:sp>
        <p:nvSpPr>
          <p:cNvPr id="61" name="コンテンツ プレースホルダー 3"/>
          <p:cNvSpPr txBox="1">
            <a:spLocks/>
          </p:cNvSpPr>
          <p:nvPr/>
        </p:nvSpPr>
        <p:spPr>
          <a:xfrm>
            <a:off x="4426479" y="3288803"/>
            <a:ext cx="1368152" cy="64425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fontScale="40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ja-JP" altLang="en-US" dirty="0" smtClean="0">
                <a:solidFill>
                  <a:prstClr val="white"/>
                </a:solidFill>
              </a:rPr>
              <a:t>中間支援・</a:t>
            </a:r>
            <a:endParaRPr lang="en-US" altLang="ja-JP" dirty="0" smtClean="0">
              <a:solidFill>
                <a:prstClr val="white"/>
              </a:solidFill>
            </a:endParaRPr>
          </a:p>
          <a:p>
            <a:pPr marL="0" indent="0" algn="ctr">
              <a:buFont typeface="Arial" pitchFamily="34" charset="0"/>
              <a:buNone/>
            </a:pPr>
            <a:r>
              <a:rPr lang="ja-JP" altLang="en-US" dirty="0" smtClean="0">
                <a:solidFill>
                  <a:prstClr val="white"/>
                </a:solidFill>
              </a:rPr>
              <a:t>ネットワーク組織</a:t>
            </a:r>
            <a:endParaRPr lang="en-US" altLang="ja-JP" dirty="0" smtClean="0">
              <a:solidFill>
                <a:prstClr val="white"/>
              </a:solidFill>
            </a:endParaRPr>
          </a:p>
        </p:txBody>
      </p:sp>
      <p:cxnSp>
        <p:nvCxnSpPr>
          <p:cNvPr id="62" name="直線コネクタ 61"/>
          <p:cNvCxnSpPr>
            <a:stCxn id="21" idx="1"/>
            <a:endCxn id="61" idx="3"/>
          </p:cNvCxnSpPr>
          <p:nvPr/>
        </p:nvCxnSpPr>
        <p:spPr>
          <a:xfrm flipH="1">
            <a:off x="5794631" y="2779127"/>
            <a:ext cx="1989284" cy="8318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835155" y="3124701"/>
            <a:ext cx="1384743" cy="276999"/>
          </a:xfrm>
          <a:prstGeom prst="rect">
            <a:avLst/>
          </a:prstGeom>
          <a:noFill/>
        </p:spPr>
        <p:txBody>
          <a:bodyPr wrap="square" lIns="91297" tIns="45655" rIns="91297" bIns="45655" rtlCol="0">
            <a:spAutoFit/>
          </a:bodyPr>
          <a:lstStyle/>
          <a:p>
            <a:pPr defTabSz="912970"/>
            <a:r>
              <a:rPr lang="ja-JP" altLang="en-US" sz="1200" dirty="0">
                <a:solidFill>
                  <a:srgbClr val="FF0000"/>
                </a:solidFill>
              </a:rPr>
              <a:t>断片的</a:t>
            </a:r>
            <a:endParaRPr lang="en-US" altLang="ja-JP" sz="1200" dirty="0">
              <a:solidFill>
                <a:srgbClr val="FF0000"/>
              </a:solidFill>
            </a:endParaRPr>
          </a:p>
        </p:txBody>
      </p:sp>
      <p:sp>
        <p:nvSpPr>
          <p:cNvPr id="33" name="テキスト ボックス 32"/>
          <p:cNvSpPr txBox="1"/>
          <p:nvPr/>
        </p:nvSpPr>
        <p:spPr>
          <a:xfrm>
            <a:off x="2990249" y="2052998"/>
            <a:ext cx="1384743" cy="276999"/>
          </a:xfrm>
          <a:prstGeom prst="rect">
            <a:avLst/>
          </a:prstGeom>
          <a:noFill/>
        </p:spPr>
        <p:txBody>
          <a:bodyPr wrap="square" lIns="91297" tIns="45655" rIns="91297" bIns="45655" rtlCol="0">
            <a:spAutoFit/>
          </a:bodyPr>
          <a:lstStyle/>
          <a:p>
            <a:pPr defTabSz="912970"/>
            <a:r>
              <a:rPr lang="ja-JP" altLang="en-US" sz="1200" dirty="0">
                <a:solidFill>
                  <a:srgbClr val="FF0000"/>
                </a:solidFill>
              </a:rPr>
              <a:t>届かない</a:t>
            </a:r>
            <a:endParaRPr lang="en-US" altLang="ja-JP" sz="1200" dirty="0">
              <a:solidFill>
                <a:srgbClr val="FF0000"/>
              </a:solidFill>
            </a:endParaRPr>
          </a:p>
        </p:txBody>
      </p:sp>
      <p:cxnSp>
        <p:nvCxnSpPr>
          <p:cNvPr id="44" name="直線矢印コネクタ 43"/>
          <p:cNvCxnSpPr>
            <a:stCxn id="61" idx="1"/>
          </p:cNvCxnSpPr>
          <p:nvPr/>
        </p:nvCxnSpPr>
        <p:spPr>
          <a:xfrm flipH="1" flipV="1">
            <a:off x="3282462" y="3460218"/>
            <a:ext cx="1144017" cy="15071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49" name="円/楕円 48"/>
          <p:cNvSpPr/>
          <p:nvPr/>
        </p:nvSpPr>
        <p:spPr>
          <a:xfrm rot="1888732">
            <a:off x="1400445" y="2985134"/>
            <a:ext cx="5533277" cy="1921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97" tIns="45655" rIns="91297" bIns="45655" rtlCol="0" anchor="ctr"/>
          <a:lstStyle/>
          <a:p>
            <a:pPr algn="ctr" defTabSz="912970"/>
            <a:endParaRPr lang="ja-JP" altLang="en-US">
              <a:solidFill>
                <a:prstClr val="white"/>
              </a:solidFill>
            </a:endParaRPr>
          </a:p>
        </p:txBody>
      </p:sp>
      <p:sp>
        <p:nvSpPr>
          <p:cNvPr id="50" name="円/楕円 49"/>
          <p:cNvSpPr/>
          <p:nvPr/>
        </p:nvSpPr>
        <p:spPr>
          <a:xfrm>
            <a:off x="1750718" y="1729576"/>
            <a:ext cx="6709714" cy="18855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97" tIns="45655" rIns="91297" bIns="45655" rtlCol="0" anchor="ctr"/>
          <a:lstStyle/>
          <a:p>
            <a:pPr algn="ctr" defTabSz="912970"/>
            <a:endParaRPr lang="ja-JP" altLang="en-US">
              <a:solidFill>
                <a:prstClr val="white"/>
              </a:solidFill>
            </a:endParaRPr>
          </a:p>
        </p:txBody>
      </p:sp>
      <p:sp>
        <p:nvSpPr>
          <p:cNvPr id="52" name="円/楕円 51"/>
          <p:cNvSpPr/>
          <p:nvPr/>
        </p:nvSpPr>
        <p:spPr>
          <a:xfrm rot="7723660">
            <a:off x="5670397" y="3028598"/>
            <a:ext cx="3619467" cy="1921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297" tIns="45655" rIns="91297" bIns="45655" rtlCol="0" anchor="ctr"/>
          <a:lstStyle/>
          <a:p>
            <a:pPr algn="ctr" defTabSz="912970"/>
            <a:endParaRPr lang="ja-JP" altLang="en-US">
              <a:solidFill>
                <a:prstClr val="white"/>
              </a:solidFill>
            </a:endParaRPr>
          </a:p>
        </p:txBody>
      </p:sp>
      <p:sp>
        <p:nvSpPr>
          <p:cNvPr id="29" name="テキスト ボックス 28"/>
          <p:cNvSpPr txBox="1"/>
          <p:nvPr/>
        </p:nvSpPr>
        <p:spPr>
          <a:xfrm>
            <a:off x="2972993" y="1295373"/>
            <a:ext cx="3271571" cy="523220"/>
          </a:xfrm>
          <a:prstGeom prst="rect">
            <a:avLst/>
          </a:prstGeom>
          <a:noFill/>
        </p:spPr>
        <p:txBody>
          <a:bodyPr wrap="square" rtlCol="0">
            <a:spAutoFit/>
          </a:bodyPr>
          <a:lstStyle/>
          <a:p>
            <a:r>
              <a:rPr lang="ja-JP" altLang="en-US" sz="2800" dirty="0" smtClean="0">
                <a:solidFill>
                  <a:srgbClr val="FF0000"/>
                </a:solidFill>
              </a:rPr>
              <a:t>つながってない！</a:t>
            </a:r>
            <a:endParaRPr lang="ja-JP" altLang="en-US" sz="2800" dirty="0">
              <a:solidFill>
                <a:srgbClr val="FF0000"/>
              </a:solidFill>
            </a:endParaRPr>
          </a:p>
        </p:txBody>
      </p:sp>
      <p:sp>
        <p:nvSpPr>
          <p:cNvPr id="26" name="コンテンツ プレースホルダー 3"/>
          <p:cNvSpPr txBox="1">
            <a:spLocks/>
          </p:cNvSpPr>
          <p:nvPr/>
        </p:nvSpPr>
        <p:spPr>
          <a:xfrm>
            <a:off x="2834514" y="4531123"/>
            <a:ext cx="1368152" cy="6442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297" tIns="45655" rIns="91297" bIns="45655"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lt1"/>
                </a:solidFill>
                <a:latin typeface="+mn-lt"/>
                <a:ea typeface="+mn-ea"/>
                <a:cs typeface="+mn-cs"/>
              </a:defRPr>
            </a:lvl9pPr>
          </a:lstStyle>
          <a:p>
            <a:pPr marL="0" indent="0" algn="ctr">
              <a:buFont typeface="Arial" pitchFamily="34" charset="0"/>
              <a:buNone/>
            </a:pPr>
            <a:r>
              <a:rPr lang="ja-JP" altLang="en-US" dirty="0">
                <a:solidFill>
                  <a:prstClr val="white"/>
                </a:solidFill>
              </a:rPr>
              <a:t>企業</a:t>
            </a:r>
            <a:endParaRPr lang="en-US" altLang="ja-JP" dirty="0" smtClean="0">
              <a:solidFill>
                <a:prstClr val="white"/>
              </a:solidFill>
            </a:endParaRPr>
          </a:p>
        </p:txBody>
      </p:sp>
      <p:sp>
        <p:nvSpPr>
          <p:cNvPr id="6" name="右矢印 5"/>
          <p:cNvSpPr/>
          <p:nvPr/>
        </p:nvSpPr>
        <p:spPr>
          <a:xfrm>
            <a:off x="4266687" y="4700234"/>
            <a:ext cx="619594" cy="30603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6200000">
            <a:off x="3299304" y="3967701"/>
            <a:ext cx="619594" cy="30603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271625" y="5250298"/>
            <a:ext cx="2461642" cy="461665"/>
          </a:xfrm>
          <a:prstGeom prst="rect">
            <a:avLst/>
          </a:prstGeom>
          <a:noFill/>
        </p:spPr>
        <p:txBody>
          <a:bodyPr wrap="square" lIns="91297" tIns="45655" rIns="91297" bIns="45655" rtlCol="0">
            <a:spAutoFit/>
          </a:bodyPr>
          <a:lstStyle/>
          <a:p>
            <a:pPr defTabSz="912970"/>
            <a:r>
              <a:rPr lang="ja-JP" altLang="en-US" sz="1200" dirty="0" smtClean="0">
                <a:solidFill>
                  <a:prstClr val="black"/>
                </a:solidFill>
              </a:rPr>
              <a:t>・現地</a:t>
            </a:r>
            <a:r>
              <a:rPr lang="ja-JP" altLang="en-US" sz="1200" dirty="0">
                <a:solidFill>
                  <a:prstClr val="black"/>
                </a:solidFill>
              </a:rPr>
              <a:t>支援</a:t>
            </a:r>
            <a:endParaRPr lang="en-US" altLang="ja-JP" sz="1200" dirty="0">
              <a:solidFill>
                <a:prstClr val="black"/>
              </a:solidFill>
            </a:endParaRPr>
          </a:p>
          <a:p>
            <a:pPr defTabSz="912970"/>
            <a:r>
              <a:rPr lang="ja-JP" altLang="en-US" sz="1200" dirty="0" smtClean="0">
                <a:solidFill>
                  <a:prstClr val="black"/>
                </a:solidFill>
              </a:rPr>
              <a:t>・後方</a:t>
            </a:r>
            <a:r>
              <a:rPr lang="ja-JP" altLang="en-US" sz="1200" dirty="0">
                <a:solidFill>
                  <a:prstClr val="black"/>
                </a:solidFill>
              </a:rPr>
              <a:t>支援</a:t>
            </a:r>
          </a:p>
        </p:txBody>
      </p:sp>
      <p:sp>
        <p:nvSpPr>
          <p:cNvPr id="32" name="右矢印 31"/>
          <p:cNvSpPr/>
          <p:nvPr/>
        </p:nvSpPr>
        <p:spPr>
          <a:xfrm rot="19029653">
            <a:off x="4151142" y="4123959"/>
            <a:ext cx="619594" cy="306033"/>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044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alpha val="44000"/>
          </a:srgbClr>
        </a:solidFill>
        <a:ln w="9525" cap="flat" cmpd="sng" algn="ctr">
          <a:solidFill>
            <a:schemeClr val="bg2"/>
          </a:solidFill>
          <a:prstDash val="solid"/>
          <a:round/>
          <a:headEnd type="none" w="med" len="med"/>
          <a:tailEnd type="triangl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CCECFF">
            <a:alpha val="44000"/>
          </a:srgbClr>
        </a:solidFill>
        <a:ln w="9525" cap="flat" cmpd="sng" algn="ctr">
          <a:solidFill>
            <a:schemeClr val="bg2"/>
          </a:solidFill>
          <a:prstDash val="solid"/>
          <a:round/>
          <a:headEnd type="none" w="med" len="med"/>
          <a:tailEnd type="triangle" w="lg"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070524民主党">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070524民主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1" i="0" u="none" strike="noStrike" cap="none" normalizeH="0" baseline="0" smtClean="0">
            <a:ln>
              <a:noFill/>
            </a:ln>
            <a:solidFill>
              <a:srgbClr val="FF3300"/>
            </a:solidFill>
            <a:effectLst/>
            <a:latin typeface="Arial" charset="0"/>
            <a:ea typeface="MS UI Gothic" pitchFamily="50" charset="-128"/>
          </a:defRPr>
        </a:defPPr>
      </a:lstStyle>
    </a:spDef>
    <a:lnDef>
      <a:spPr bwMode="auto">
        <a:xfrm>
          <a:off x="0" y="0"/>
          <a:ext cx="1" cy="1"/>
        </a:xfrm>
        <a:custGeom>
          <a:avLst/>
          <a:gdLst/>
          <a:ahLst/>
          <a:cxnLst/>
          <a:rect l="0" t="0" r="0" b="0"/>
          <a:pathLst/>
        </a:custGeom>
        <a:solidFill>
          <a:srgbClr val="CCFFCC"/>
        </a:solidFill>
        <a:ln w="12700"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1" i="0" u="none" strike="noStrike" cap="none" normalizeH="0" baseline="0" smtClean="0">
            <a:ln>
              <a:noFill/>
            </a:ln>
            <a:solidFill>
              <a:srgbClr val="FF3300"/>
            </a:solidFill>
            <a:effectLst/>
            <a:latin typeface="Arial" charset="0"/>
            <a:ea typeface="MS UI Gothic" pitchFamily="50" charset="-128"/>
          </a:defRPr>
        </a:defPPr>
      </a:lstStyle>
    </a:lnDef>
  </a:objectDefaults>
  <a:extraClrSchemeLst>
    <a:extraClrScheme>
      <a:clrScheme name="070524民主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70524民主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70524民主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70524民主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70524民主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70524民主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70524民主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70524民主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70524民主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70524民主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70524民主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70524民主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alpha val="44000"/>
          </a:srgbClr>
        </a:solidFill>
        <a:ln w="9525" cap="flat" cmpd="sng" algn="ctr">
          <a:solidFill>
            <a:schemeClr val="bg2"/>
          </a:solidFill>
          <a:prstDash val="solid"/>
          <a:round/>
          <a:headEnd type="none" w="med" len="med"/>
          <a:tailEnd type="triangl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CCECFF">
            <a:alpha val="44000"/>
          </a:srgbClr>
        </a:solidFill>
        <a:ln w="9525" cap="flat" cmpd="sng" algn="ctr">
          <a:solidFill>
            <a:schemeClr val="bg2"/>
          </a:solidFill>
          <a:prstDash val="solid"/>
          <a:round/>
          <a:headEnd type="none" w="med" len="med"/>
          <a:tailEnd type="triangle" w="lg"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alpha val="44000"/>
          </a:srgbClr>
        </a:solidFill>
        <a:ln w="9525" cap="flat" cmpd="sng" algn="ctr">
          <a:solidFill>
            <a:schemeClr val="bg2"/>
          </a:solidFill>
          <a:prstDash val="solid"/>
          <a:round/>
          <a:headEnd type="none" w="med" len="med"/>
          <a:tailEnd type="triangl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CCECFF">
            <a:alpha val="44000"/>
          </a:srgbClr>
        </a:solidFill>
        <a:ln w="9525" cap="flat" cmpd="sng" algn="ctr">
          <a:solidFill>
            <a:schemeClr val="bg2"/>
          </a:solidFill>
          <a:prstDash val="solid"/>
          <a:round/>
          <a:headEnd type="none" w="med" len="med"/>
          <a:tailEnd type="triangle" w="lg"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alpha val="44000"/>
          </a:srgbClr>
        </a:solidFill>
        <a:ln w="9525" cap="flat" cmpd="sng" algn="ctr">
          <a:solidFill>
            <a:schemeClr val="bg2"/>
          </a:solidFill>
          <a:prstDash val="solid"/>
          <a:round/>
          <a:headEnd type="none" w="med" len="med"/>
          <a:tailEnd type="triangl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CCECFF">
            <a:alpha val="44000"/>
          </a:srgbClr>
        </a:solidFill>
        <a:ln w="9525" cap="flat" cmpd="sng" algn="ctr">
          <a:solidFill>
            <a:schemeClr val="bg2"/>
          </a:solidFill>
          <a:prstDash val="solid"/>
          <a:round/>
          <a:headEnd type="none" w="med" len="med"/>
          <a:tailEnd type="triangle" w="lg"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ECFF">
            <a:alpha val="44000"/>
          </a:srgbClr>
        </a:solidFill>
        <a:ln w="9525" cap="flat" cmpd="sng" algn="ctr">
          <a:solidFill>
            <a:schemeClr val="bg2"/>
          </a:solidFill>
          <a:prstDash val="solid"/>
          <a:round/>
          <a:headEnd type="none" w="med" len="med"/>
          <a:tailEnd type="triangle" w="med" len="med"/>
        </a:ln>
        <a:effectLst/>
      </a:spPr>
      <a:bodyPr vert="horz" wrap="square" lIns="90000" tIns="46800" rIns="90000" bIns="4680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rgbClr val="CCECFF">
            <a:alpha val="44000"/>
          </a:srgbClr>
        </a:solidFill>
        <a:ln w="9525" cap="flat" cmpd="sng" algn="ctr">
          <a:solidFill>
            <a:schemeClr val="bg2"/>
          </a:solidFill>
          <a:prstDash val="solid"/>
          <a:round/>
          <a:headEnd type="none" w="med" len="med"/>
          <a:tailEnd type="triangle" w="lg" len="med"/>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070524民主党">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070524民主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12700"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1" i="0" u="none" strike="noStrike" cap="none" normalizeH="0" baseline="0" smtClean="0">
            <a:ln>
              <a:noFill/>
            </a:ln>
            <a:solidFill>
              <a:srgbClr val="FF3300"/>
            </a:solidFill>
            <a:effectLst/>
            <a:latin typeface="Arial" charset="0"/>
            <a:ea typeface="MS UI Gothic" pitchFamily="50" charset="-128"/>
          </a:defRPr>
        </a:defPPr>
      </a:lstStyle>
    </a:spDef>
    <a:lnDef>
      <a:spPr bwMode="auto">
        <a:xfrm>
          <a:off x="0" y="0"/>
          <a:ext cx="1" cy="1"/>
        </a:xfrm>
        <a:custGeom>
          <a:avLst/>
          <a:gdLst/>
          <a:ahLst/>
          <a:cxnLst/>
          <a:rect l="0" t="0" r="0" b="0"/>
          <a:pathLst/>
        </a:custGeom>
        <a:solidFill>
          <a:srgbClr val="CCFFCC"/>
        </a:solidFill>
        <a:ln w="12700" cap="flat" cmpd="sng" algn="ctr">
          <a:solidFill>
            <a:srgbClr val="339966"/>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800" b="1" i="0" u="none" strike="noStrike" cap="none" normalizeH="0" baseline="0" smtClean="0">
            <a:ln>
              <a:noFill/>
            </a:ln>
            <a:solidFill>
              <a:srgbClr val="FF3300"/>
            </a:solidFill>
            <a:effectLst/>
            <a:latin typeface="Arial" charset="0"/>
            <a:ea typeface="MS UI Gothic" pitchFamily="50" charset="-128"/>
          </a:defRPr>
        </a:defPPr>
      </a:lstStyle>
    </a:lnDef>
  </a:objectDefaults>
  <a:extraClrSchemeLst>
    <a:extraClrScheme>
      <a:clrScheme name="070524民主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70524民主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70524民主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70524民主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70524民主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70524民主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70524民主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70524民主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70524民主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70524民主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70524民主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70524民主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28957</TotalTime>
  <Words>2014</Words>
  <Application>Microsoft Office PowerPoint</Application>
  <PresentationFormat>画面に合わせる (4:3)</PresentationFormat>
  <Paragraphs>341</Paragraphs>
  <Slides>24</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9</vt:i4>
      </vt:variant>
      <vt:variant>
        <vt:lpstr>スライド タイトル</vt:lpstr>
      </vt:variant>
      <vt:variant>
        <vt:i4>24</vt:i4>
      </vt:variant>
    </vt:vector>
  </HeadingPairs>
  <TitlesOfParts>
    <vt:vector size="47" baseType="lpstr">
      <vt:lpstr>HGP創英角ｺﾞｼｯｸUB</vt:lpstr>
      <vt:lpstr>HGS創英角ｺﾞｼｯｸUB</vt:lpstr>
      <vt:lpstr>HG丸ｺﾞｼｯｸM-PRO</vt:lpstr>
      <vt:lpstr>HG創英角ｺﾞｼｯｸUB</vt:lpstr>
      <vt:lpstr>ＭＳ Ｐゴシック</vt:lpstr>
      <vt:lpstr>ＭＳ Ｐ明朝</vt:lpstr>
      <vt:lpstr>MS UI Gothic</vt:lpstr>
      <vt:lpstr>ＭＳ 明朝</vt:lpstr>
      <vt:lpstr>メイリオ</vt:lpstr>
      <vt:lpstr>Arial</vt:lpstr>
      <vt:lpstr>Calibri</vt:lpstr>
      <vt:lpstr>Century</vt:lpstr>
      <vt:lpstr>Times New Roman</vt:lpstr>
      <vt:lpstr>Wingdings</vt:lpstr>
      <vt:lpstr>Office ​​テーマ</vt:lpstr>
      <vt:lpstr>2_標準デザイン</vt:lpstr>
      <vt:lpstr>12_Office ​​テーマ</vt:lpstr>
      <vt:lpstr>5_070524民主党</vt:lpstr>
      <vt:lpstr>標準デザイン</vt:lpstr>
      <vt:lpstr>1_標準デザイン</vt:lpstr>
      <vt:lpstr>3_標準デザイン</vt:lpstr>
      <vt:lpstr>4_標準デザイン</vt:lpstr>
      <vt:lpstr>4_070524民主党</vt:lpstr>
      <vt:lpstr>全国災害ボランティア支援団体ネットワーク準備会  Japan Voluntary Organizations Active in Disaster （JVOAD) 　</vt:lpstr>
      <vt:lpstr>はじめに 自己紹介　明城　徹也　</vt:lpstr>
      <vt:lpstr>全国災害ボランティア支援団体ネットワーク JVOADの概念</vt:lpstr>
      <vt:lpstr>仙台防災枠組のなかの市民セクター</vt:lpstr>
      <vt:lpstr>災害対応をおこなう「市民セクター」とは？ （ＮＰＯ、ＮＧＯ、ボランティア・・・）</vt:lpstr>
      <vt:lpstr>東日本大震災で活躍した市民セクター 東日本大震災では発災後半年程度にボランティアが集中するものの、3年以上経過してもボランティアは継続している</vt:lpstr>
      <vt:lpstr>東日本大震災で活躍した市民セクター 東日本大震災ではNPO/NGOによる支援が台頭</vt:lpstr>
      <vt:lpstr>PowerPoint プレゼンテーション</vt:lpstr>
      <vt:lpstr>災害対応における関係性</vt:lpstr>
      <vt:lpstr>東日本大震災における支援者間の連携・調整 「多様な支援グループをつなぐネットワークの検証」</vt:lpstr>
      <vt:lpstr>NGOの行動規範</vt:lpstr>
      <vt:lpstr>岩手県におけるNPO・NGOの受入とコーディネート 「岩手県東日本大震災津波の記録」より</vt:lpstr>
      <vt:lpstr>宮城県の災害対応検証　支援調整、受け入れ態勢の検証</vt:lpstr>
      <vt:lpstr>災害対策基本法・防災基本計画の中の市民セクター 災害対策基本法では国・地方公共団体はボランティアとの連携に努めなければならないことになった</vt:lpstr>
      <vt:lpstr>災害対策基本法・防災基本計画の中の市民セクター 防災基本計画では平常時からボランティア等と連携し災害時に上手に連携できるようにしておくべきと定める</vt:lpstr>
      <vt:lpstr>災害対策基本法・防災基本計画の中の市民セクター 仙台防災枠組のなかの市民セクター</vt:lpstr>
      <vt:lpstr>国連防災世界会議パブリックフォーラム 災害時における支援調整の仕組を考える ～新たな官民連携・コーディネーション機能構築に向けて～</vt:lpstr>
      <vt:lpstr>PowerPoint プレゼンテーション</vt:lpstr>
      <vt:lpstr>全国災害ボランティア支援団体ネットワーク JVOADの概念</vt:lpstr>
      <vt:lpstr>JVOAD準備会　 参加団体（参加者の所属団体）</vt:lpstr>
      <vt:lpstr>JVOADの主な活動</vt:lpstr>
      <vt:lpstr>JVOADの主な活動</vt:lpstr>
      <vt:lpstr>2015年度の活動 　　　　　　　　　　　　　　　　　　（※赤字は実績）</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JPFMyojo</dc:creator>
  <cp:lastModifiedBy>明城徹也</cp:lastModifiedBy>
  <cp:revision>129</cp:revision>
  <cp:lastPrinted>2016-03-11T08:07:23Z</cp:lastPrinted>
  <dcterms:created xsi:type="dcterms:W3CDTF">2014-07-22T07:57:41Z</dcterms:created>
  <dcterms:modified xsi:type="dcterms:W3CDTF">2016-03-11T09:02:09Z</dcterms:modified>
</cp:coreProperties>
</file>