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20" r:id="rId6"/>
    <p:sldMasterId id="2147483732" r:id="rId7"/>
  </p:sldMasterIdLst>
  <p:sldIdLst>
    <p:sldId id="256" r:id="rId8"/>
    <p:sldId id="265" r:id="rId9"/>
    <p:sldId id="257" r:id="rId10"/>
    <p:sldId id="258" r:id="rId11"/>
    <p:sldId id="259" r:id="rId12"/>
    <p:sldId id="260" r:id="rId13"/>
    <p:sldId id="262" r:id="rId14"/>
    <p:sldId id="263" r:id="rId15"/>
    <p:sldId id="266" r:id="rId16"/>
    <p:sldId id="267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25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38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489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3FE0-6345-4240-A801-3D252F0FD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633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3312-03E6-4B63-92B2-2F5338E059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2445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3324-A448-4F4F-A6FA-C82D02578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790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24BF-68E1-4C30-B59A-DDCE1B562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003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BBCD-99D9-4344-B905-FA2F34755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50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C9E2-5154-402D-BE9E-3B69D2F84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335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A62-8B3F-422D-B964-47459F4D7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4754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BAED-D5CC-4728-BB8F-F9D797E28A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767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610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7147-8B34-4B30-872F-0982735C62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0386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0C9E-37AB-4EC4-A26C-38894D60F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7134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AF8-D2D2-4A58-AA5D-C264DAF54F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0186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3FE0-6345-4240-A801-3D252F0FD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6150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3312-03E6-4B63-92B2-2F5338E059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80939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3324-A448-4F4F-A6FA-C82D02578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7400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24BF-68E1-4C30-B59A-DDCE1B562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71654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BBCD-99D9-4344-B905-FA2F34755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39330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C9E2-5154-402D-BE9E-3B69D2F84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4764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A62-8B3F-422D-B964-47459F4D7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180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4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BAED-D5CC-4728-BB8F-F9D797E28A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71269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7147-8B34-4B30-872F-0982735C62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9307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0C9E-37AB-4EC4-A26C-38894D60F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60493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AF8-D2D2-4A58-AA5D-C264DAF54F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16680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3FE0-6345-4240-A801-3D252F0FD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1186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3312-03E6-4B63-92B2-2F5338E059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4257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3324-A448-4F4F-A6FA-C82D02578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63690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24BF-68E1-4C30-B59A-DDCE1B562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73176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BBCD-99D9-4344-B905-FA2F34755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12497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C9E2-5154-402D-BE9E-3B69D2F84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998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673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A62-8B3F-422D-B964-47459F4D7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57171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BAED-D5CC-4728-BB8F-F9D797E28A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16610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7147-8B34-4B30-872F-0982735C62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42496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0C9E-37AB-4EC4-A26C-38894D60F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72003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AF8-D2D2-4A58-AA5D-C264DAF54F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526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269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807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714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5242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8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383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650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035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495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1008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17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930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3FE0-6345-4240-A801-3D252F0FD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07976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3312-03E6-4B63-92B2-2F5338E059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04393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3324-A448-4F4F-A6FA-C82D02578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26608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24BF-68E1-4C30-B59A-DDCE1B562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7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6841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BBCD-99D9-4344-B905-FA2F34755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18228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C9E2-5154-402D-BE9E-3B69D2F84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42645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A62-8B3F-422D-B964-47459F4D7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3980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BAED-D5CC-4728-BB8F-F9D797E28A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81433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7147-8B34-4B30-872F-0982735C62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947761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0C9E-37AB-4EC4-A26C-38894D60F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01724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AF8-D2D2-4A58-AA5D-C264DAF54F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77252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54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3FE0-6345-4240-A801-3D252F0FD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6817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3312-03E6-4B63-92B2-2F5338E059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47711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3324-A448-4F4F-A6FA-C82D02578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600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3224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24BF-68E1-4C30-B59A-DDCE1B562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2884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BBCD-99D9-4344-B905-FA2F347556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50217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C9E2-5154-402D-BE9E-3B69D2F84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12762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A62-8B3F-422D-B964-47459F4D7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37024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BAED-D5CC-4728-BB8F-F9D797E28A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23805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7147-8B34-4B30-872F-0982735C62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23710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0C9E-37AB-4EC4-A26C-38894D60F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37757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AF8-D2D2-4A58-AA5D-C264DAF54F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660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7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4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B5A6B-F28B-4D2F-B8FE-9003CAE50588}" type="datetimeFigureOut">
              <a:rPr kumimoji="1" lang="ja-JP" altLang="en-US" smtClean="0"/>
              <a:t>2016/3/6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A4EDF-EE6E-431E-B5AB-A94DAEC1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24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53948-2D6D-4321-9494-C236160B29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056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53948-2D6D-4321-9494-C236160B29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377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53948-2D6D-4321-9494-C236160B29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6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4909-32ED-4553-9CB9-10E47B7C6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0DA75-99CC-4A9A-A654-B43759F100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9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53948-2D6D-4321-9494-C236160B29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801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F53948-2D6D-4321-9494-C236160B29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87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7"/>
          <a:stretch/>
        </p:blipFill>
        <p:spPr>
          <a:xfrm>
            <a:off x="2304288" y="1225296"/>
            <a:ext cx="7510272" cy="4773168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83074" y="213354"/>
            <a:ext cx="87137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災害時要配慮者の支援構築</a:t>
            </a:r>
            <a:endParaRPr lang="en-US" altLang="ja-JP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775427" y="6175689"/>
            <a:ext cx="84412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別府市企画部政策推進課　村野　淳子</a:t>
            </a:r>
            <a:endParaRPr lang="en-US" altLang="ja-JP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21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76329" y="3691796"/>
            <a:ext cx="982714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亡くなった多くの命に報いるため</a:t>
            </a:r>
            <a:endParaRPr lang="en-US" altLang="ja-JP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生</a:t>
            </a:r>
            <a:r>
              <a:rPr lang="ja-JP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かされている</a:t>
            </a: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者</a:t>
            </a:r>
            <a:r>
              <a:rPr lang="ja-JP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の責務を果たす</a:t>
            </a:r>
            <a:endParaRPr lang="en-US" altLang="ja-JP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2881" y="1181129"/>
            <a:ext cx="11814047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別府市から大分県内へ</a:t>
            </a:r>
            <a:endParaRPr lang="en-US" altLang="ja-JP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全国の要配慮者の仕組みが進むことを願って</a:t>
            </a:r>
            <a:endParaRPr lang="en-US" altLang="ja-JP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9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4" r="-643"/>
          <a:stretch/>
        </p:blipFill>
        <p:spPr>
          <a:xfrm>
            <a:off x="832751" y="0"/>
            <a:ext cx="6755103" cy="566928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958129" y="769199"/>
            <a:ext cx="6445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rgbClr val="4F81BD"/>
                  </a:solidFill>
                  <a:prstDash val="solid"/>
                </a:ln>
                <a:pattFill prst="pct50">
                  <a:fgClr>
                    <a:srgbClr val="4F81BD"/>
                  </a:fgClr>
                  <a:bgClr>
                    <a:srgbClr val="4F81B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F81BD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大分県はここです。</a:t>
            </a:r>
            <a:endParaRPr lang="ja-JP" altLang="en-US" sz="5400" b="1" dirty="0">
              <a:ln w="12700">
                <a:solidFill>
                  <a:srgbClr val="4F81BD"/>
                </a:solidFill>
                <a:prstDash val="solid"/>
              </a:ln>
              <a:pattFill prst="pct50">
                <a:fgClr>
                  <a:srgbClr val="4F81BD"/>
                </a:fgClr>
                <a:bgClr>
                  <a:srgbClr val="4F81B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F81BD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左矢印 6"/>
          <p:cNvSpPr/>
          <p:nvPr/>
        </p:nvSpPr>
        <p:spPr>
          <a:xfrm>
            <a:off x="4354443" y="1089764"/>
            <a:ext cx="479552" cy="4616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5"/>
          <a:stretch/>
        </p:blipFill>
        <p:spPr>
          <a:xfrm>
            <a:off x="5855914" y="1803316"/>
            <a:ext cx="5456874" cy="4965828"/>
          </a:xfrm>
          <a:prstGeom prst="rect">
            <a:avLst/>
          </a:prstGeom>
        </p:spPr>
      </p:pic>
      <p:sp>
        <p:nvSpPr>
          <p:cNvPr id="9" name="左矢印 8"/>
          <p:cNvSpPr/>
          <p:nvPr/>
        </p:nvSpPr>
        <p:spPr>
          <a:xfrm>
            <a:off x="8774400" y="3766228"/>
            <a:ext cx="926592" cy="204348"/>
          </a:xfrm>
          <a:prstGeom prst="leftArrow">
            <a:avLst/>
          </a:prstGeom>
          <a:solidFill>
            <a:srgbClr val="FF33CC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738318" y="3409668"/>
            <a:ext cx="15744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0066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別府市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430" y="4496478"/>
            <a:ext cx="2598804" cy="216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71776" y="86916"/>
            <a:ext cx="878497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20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活動の</a:t>
            </a:r>
            <a:r>
              <a:rPr lang="ja-JP" altLang="ja-JP" sz="20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進め方</a:t>
            </a:r>
            <a:r>
              <a:rPr lang="ja-JP" altLang="en-US" sz="20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（電動車いす利用者　一人暮らし）</a:t>
            </a:r>
            <a:endParaRPr lang="en-US" altLang="ja-JP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</a:t>
            </a:r>
            <a:r>
              <a:rPr lang="en-US" altLang="ja-JP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201</a:t>
            </a:r>
            <a:r>
              <a:rPr lang="ja-JP" altLang="ja-JP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en-US" altLang="ja-JP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/1/</a:t>
            </a:r>
            <a:r>
              <a:rPr lang="ja-JP" altLang="ja-JP" sz="16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８　政策推進課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村野　淳子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①地域で活動する組織の洗い出し（仮例）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会長・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民生児童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委員・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福祉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協力員・消防団・婦人会・包括・老人会</a:t>
            </a:r>
            <a:endParaRPr lang="en-US" altLang="ja-JP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社協・施設・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NPO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法人・病院・警察・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まちづくり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協議会・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消防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署・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商工会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サロン　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②上記組織の活動エリアの確認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③各組織の把握項目内容の確認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④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災害時要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配慮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について必要な支援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・平常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避難準備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情報・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発災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避難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避難所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にて・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その後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⑤行政や地域組織との役割分担の確認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⑥地域での活動者について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⑦訓練の開催→訓練後の検証→訓練→検証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⑧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多様な団体との連携、役割分担の確認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⑨災害の種類、発生時間、季節等により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要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配慮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の状況や支援者の状況が変化することの確認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・水害・地震・火災・津波・雪害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・昼・夜・平日・祝祭日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・春・夏・秋・冬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⑩担当の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要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配慮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は、避難の優先順位をつける（民生委員さん等と相談）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（ランク付け…多課協働）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…一人で移動できない（５、６人支援者）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B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…付き添いがいれば移動できる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…一人で移動できる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1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4000" y="21216"/>
            <a:ext cx="8964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災害時要配慮者支援構築について（整理）　　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平成２８年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２月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９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金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これ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までの活動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ヒアリング終了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当人（電動車いす利用者）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事業所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B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事業所　</a:t>
            </a:r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事業所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ヘルパー派遣）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斡旋不動産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自治会長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消防団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953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民生児童委員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最寄交番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生活支援相談員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・消防署</a:t>
            </a:r>
            <a:endParaRPr lang="en-US" altLang="ja-JP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・別府市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身障協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副会長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庁内説明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社会福祉課…民生児童委員さんへ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障害福祉課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自治振興課…自治委員（自治会長）さんへ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危機管理課…警察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消防・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消防団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へ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4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総合計画審議会…今後の政策へ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4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会議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相談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支援員とヘルパー派遣３事業所との支援内容検討会議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400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今後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予定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57200" algn="just"/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・第２回</a:t>
            </a:r>
            <a:r>
              <a:rPr lang="ja-JP" altLang="en-US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生活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相談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支援員とヘルパー派遣３事業所との支援内容検討</a:t>
            </a:r>
            <a:r>
              <a:rPr lang="ja-JP" altLang="ja-JP" b="1" kern="1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会議</a:t>
            </a:r>
            <a:endParaRPr lang="ja-JP" altLang="ja-JP" sz="1400" b="1" kern="100" dirty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030814"/>
              </p:ext>
            </p:extLst>
          </p:nvPr>
        </p:nvGraphicFramePr>
        <p:xfrm>
          <a:off x="1133841" y="11"/>
          <a:ext cx="9790200" cy="6857989"/>
        </p:xfrm>
        <a:graphic>
          <a:graphicData uri="http://schemas.openxmlformats.org/drawingml/2006/table">
            <a:tbl>
              <a:tblPr/>
              <a:tblGrid>
                <a:gridCol w="106880"/>
                <a:gridCol w="769538"/>
                <a:gridCol w="527275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242261"/>
                <a:gridCol w="149633"/>
              </a:tblGrid>
              <a:tr h="99330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12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災害時要配慮者支援構築モデルケース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30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97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7:00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17:00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23:00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さん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就寝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296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ヘルパー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CC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車椅子移乗・トイレ・　朝食・掃除・洗濯・　　昼食準備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夕食・入浴・洗濯物の片付け・ベッド移乗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食事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朝食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昼食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夕食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外出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移動介助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排泄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２回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入浴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入浴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派遣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月～金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ヘルパー１０分・１５分　２名　車　携帯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派遣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火・水・金　　土・日（隔週）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男性ヘルパー２名　１５分　車　携帯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C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派遣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木曜日・日曜日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男性ヘルパー２名　１５分　車・原付バイク　携帯</a:t>
                      </a: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30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97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8008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オートロック鍵・玄関鍵←ヘルパー事業所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事業所三者の話し合い・取り決め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119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地域、防災機関←部屋までたどり着かない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最悪の場合の避難路の確認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229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マンション住民←玄関から入れない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事前のつながりと仕組みづくり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229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不動産会社←鍵の保管はしていない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119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オーナー←鍵を持っている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警察巡回←大規模災害の場合　地域巡回は出来ない</a:t>
                      </a: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50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524" marR="3524" marT="3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29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058144"/>
              </p:ext>
            </p:extLst>
          </p:nvPr>
        </p:nvGraphicFramePr>
        <p:xfrm>
          <a:off x="1402079" y="-8"/>
          <a:ext cx="9570721" cy="6858000"/>
        </p:xfrm>
        <a:graphic>
          <a:graphicData uri="http://schemas.openxmlformats.org/drawingml/2006/table">
            <a:tbl>
              <a:tblPr/>
              <a:tblGrid>
                <a:gridCol w="96754"/>
                <a:gridCol w="187061"/>
                <a:gridCol w="2104430"/>
                <a:gridCol w="807907"/>
                <a:gridCol w="735341"/>
                <a:gridCol w="574082"/>
                <a:gridCol w="574082"/>
                <a:gridCol w="574082"/>
                <a:gridCol w="574082"/>
                <a:gridCol w="711151"/>
                <a:gridCol w="696640"/>
                <a:gridCol w="696640"/>
                <a:gridCol w="735341"/>
                <a:gridCol w="399922"/>
                <a:gridCol w="103206"/>
              </a:tblGrid>
              <a:tr h="17528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10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把握情報確認表</a:t>
                      </a: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１氏名・生年月日・続柄</a:t>
                      </a: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関係団体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自治会長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民生委員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消防団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警察署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消防局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不動産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C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相談支援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備考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アセスメントシート基本情報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生年月日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年齢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家族構成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家族構成図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社会関係図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緊急連絡先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生活歴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現在の生活状況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被保険者情報等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57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現在利用しているサービス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食生活・アレルギー等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FF99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アレルギー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61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感染症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課題分析に関する項目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利用者の望む生活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家族の望む生活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162" marR="4162" marT="4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1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9536" y="1"/>
            <a:ext cx="850277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仕組みづくりの担い手（組織）育成（認識）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・対象別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ニーズキャッチ（</a:t>
            </a:r>
            <a:r>
              <a:rPr lang="ja-JP" altLang="en-US" sz="2200" b="1" dirty="0" err="1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種別・高齢・こども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・エリア別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ニーズキャッチ（１４５自地会・１７地区）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・被災者生活相談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窓口（窓口一本化）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・専門支援（医療・保健・介護・栄養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・災害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ボランティアセンター（片付け・寄り添い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仕組みづくりに必要な知識習得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①被災者生活相談窓口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・被災者生活相談窓口でのコーディネート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アセスメント（地域診断）・つなぐ・個別支援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・多様な団体の活動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内容認識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②ニーズキャッチ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・対象別情報の収集能力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・エリア別情報収集能力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③災害ボランティアセンター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・市内ボラ活動情報収集能力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・外部ボラ活動情報収集能力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平常時と災害時の活動意識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937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8994" y="3678307"/>
            <a:ext cx="871378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安心</a:t>
            </a: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して安全に</a:t>
            </a:r>
            <a:endParaRPr lang="en-US" altLang="ja-JP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暮らし続けられる</a:t>
            </a:r>
            <a:endParaRPr lang="en-US" altLang="ja-JP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地域づくりと人づくり</a:t>
            </a:r>
            <a:endParaRPr lang="ja-JP" alt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75521" y="352073"/>
            <a:ext cx="871378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「いつ」「なにを」「だれが」</a:t>
            </a:r>
            <a:r>
              <a:rPr lang="en-US" altLang="ja-JP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…</a:t>
            </a:r>
            <a:r>
              <a:rPr lang="ja-JP" alt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HG丸ｺﾞｼｯｸM-PRO" pitchFamily="50" charset="-128"/>
              </a:rPr>
              <a:t>とるべき行動や行動時間、各組織の役割を細部に亘って協議決定</a:t>
            </a:r>
            <a:endParaRPr lang="en-US" altLang="ja-JP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8064A2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70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829226" y="6492875"/>
            <a:ext cx="2844800" cy="365125"/>
          </a:xfrm>
        </p:spPr>
        <p:txBody>
          <a:bodyPr/>
          <a:lstStyle/>
          <a:p>
            <a:pPr>
              <a:defRPr/>
            </a:pPr>
            <a:fld id="{40EF3312-03E6-4B63-92B2-2F5338E0592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9741" y="0"/>
            <a:ext cx="850277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平成２８年１月末日現在　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大分市人口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４７９，１５５人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別府市人口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１２０，５４７人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南海トラフ巨大地震被害想定（死者　冬１８時）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５，１８５人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佐伯市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８，５８４人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臼杵市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３，９７０人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津久見市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１，９５７人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別府市</a:t>
            </a:r>
            <a:r>
              <a:rPr lang="en-US" altLang="ja-JP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……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１，２８９人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★大分市と別府市は寸断される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大分県北部市町村との広域連携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大分県外との広域連携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↓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err="1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者の受け入れ</a:t>
            </a:r>
            <a:endParaRPr lang="en-US" altLang="ja-JP" sz="2200" b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被災地ではない場所での生活</a:t>
            </a:r>
            <a:endParaRPr lang="en-US" altLang="ja-JP" sz="2200" b="1" dirty="0">
              <a:ln w="10160">
                <a:solidFill>
                  <a:srgbClr val="002060"/>
                </a:solidFill>
                <a:prstDash val="solid"/>
              </a:ln>
              <a:solidFill>
                <a:srgbClr val="0000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5"/>
          <a:stretch/>
        </p:blipFill>
        <p:spPr>
          <a:xfrm>
            <a:off x="5869141" y="1892172"/>
            <a:ext cx="5456874" cy="496582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869141" y="5815584"/>
            <a:ext cx="1482635" cy="10424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8290560" y="3779520"/>
            <a:ext cx="307018" cy="595566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8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9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0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407</Words>
  <Application>Microsoft Office PowerPoint</Application>
  <PresentationFormat>ワイド画面</PresentationFormat>
  <Paragraphs>710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10</vt:i4>
      </vt:variant>
    </vt:vector>
  </HeadingPairs>
  <TitlesOfParts>
    <vt:vector size="25" baseType="lpstr">
      <vt:lpstr>HG丸ｺﾞｼｯｸM-PRO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18_Office テーマ</vt:lpstr>
      <vt:lpstr>19_Office テーマ</vt:lpstr>
      <vt:lpstr>20_Office テーマ</vt:lpstr>
      <vt:lpstr>21_Office テーマ</vt:lpstr>
      <vt:lpstr>23_Office テーマ</vt:lpstr>
      <vt:lpstr>24_Office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16</cp:revision>
  <dcterms:created xsi:type="dcterms:W3CDTF">2016-03-06T12:26:44Z</dcterms:created>
  <dcterms:modified xsi:type="dcterms:W3CDTF">2016-03-06T14:30:58Z</dcterms:modified>
</cp:coreProperties>
</file>