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3" r:id="rId5"/>
    <p:sldId id="264" r:id="rId6"/>
    <p:sldId id="259" r:id="rId7"/>
    <p:sldId id="266" r:id="rId8"/>
    <p:sldId id="260" r:id="rId9"/>
    <p:sldId id="261" r:id="rId10"/>
    <p:sldId id="267"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260968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323795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207353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25882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137084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225337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385613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249719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418116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375260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9ED696-0828-45D9-A42F-CB318123B238}" type="datetimeFigureOut">
              <a:rPr kumimoji="1" lang="ja-JP" altLang="en-US" smtClean="0"/>
              <a:t>2016/3/6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61693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ED696-0828-45D9-A42F-CB318123B238}" type="datetimeFigureOut">
              <a:rPr kumimoji="1" lang="ja-JP" altLang="en-US" smtClean="0"/>
              <a:t>2016/3/6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C449D-D2A7-46E8-9838-DD22728B2F0F}" type="slidenum">
              <a:rPr kumimoji="1" lang="ja-JP" altLang="en-US" smtClean="0"/>
              <a:t>‹#›</a:t>
            </a:fld>
            <a:endParaRPr kumimoji="1" lang="ja-JP" altLang="en-US"/>
          </a:p>
        </p:txBody>
      </p:sp>
    </p:spTree>
    <p:extLst>
      <p:ext uri="{BB962C8B-B14F-4D97-AF65-F5344CB8AC3E}">
        <p14:creationId xmlns:p14="http://schemas.microsoft.com/office/powerpoint/2010/main" val="6396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stainabledevelopment.un.org/content/documents/21252030%20Agenda%20for%20Sustainable%20Development%20web.pdf" TargetMode="External"/><Relationship Id="rId2" Type="http://schemas.openxmlformats.org/officeDocument/2006/relationships/hyperlink" Target="http://www.preventionweb.net/files/43291_sendaiframeworkfordrre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701492"/>
          </a:xfrm>
        </p:spPr>
        <p:txBody>
          <a:bodyPr>
            <a:normAutofit/>
          </a:bodyPr>
          <a:lstStyle/>
          <a:p>
            <a:r>
              <a:rPr kumimoji="1" lang="ja-JP" altLang="en-US" sz="4400" b="1" dirty="0" smtClean="0"/>
              <a:t>災害に強い社会づくりに向けた</a:t>
            </a:r>
            <a:r>
              <a:rPr kumimoji="1" lang="en-US" altLang="ja-JP" sz="4400" b="1" dirty="0" smtClean="0"/>
              <a:t/>
            </a:r>
            <a:br>
              <a:rPr kumimoji="1" lang="en-US" altLang="ja-JP" sz="4400" b="1" dirty="0" smtClean="0"/>
            </a:br>
            <a:r>
              <a:rPr kumimoji="1" lang="ja-JP" altLang="en-US" sz="4400" b="1" dirty="0" smtClean="0"/>
              <a:t>アドボカシー活動</a:t>
            </a:r>
            <a:endParaRPr kumimoji="1" lang="ja-JP" altLang="en-US" sz="4400" b="1" dirty="0"/>
          </a:p>
        </p:txBody>
      </p:sp>
      <p:sp>
        <p:nvSpPr>
          <p:cNvPr id="3" name="サブタイトル 2"/>
          <p:cNvSpPr>
            <a:spLocks noGrp="1"/>
          </p:cNvSpPr>
          <p:nvPr>
            <p:ph type="subTitle" idx="1"/>
          </p:nvPr>
        </p:nvSpPr>
        <p:spPr>
          <a:xfrm>
            <a:off x="1524000" y="4488873"/>
            <a:ext cx="9144000" cy="2161309"/>
          </a:xfrm>
        </p:spPr>
        <p:txBody>
          <a:bodyPr>
            <a:normAutofit/>
          </a:bodyPr>
          <a:lstStyle/>
          <a:p>
            <a:r>
              <a:rPr kumimoji="1" lang="ja-JP" altLang="en-US" dirty="0" smtClean="0"/>
              <a:t>防災・減災日本</a:t>
            </a:r>
            <a:r>
              <a:rPr kumimoji="1" lang="en-US" altLang="ja-JP" dirty="0" smtClean="0"/>
              <a:t>CSO</a:t>
            </a:r>
            <a:r>
              <a:rPr kumimoji="1" lang="ja-JP" altLang="en-US" dirty="0" smtClean="0"/>
              <a:t>ネットワーク（</a:t>
            </a:r>
            <a:r>
              <a:rPr kumimoji="1" lang="en-US" altLang="ja-JP" dirty="0" smtClean="0"/>
              <a:t>JCC-DRR</a:t>
            </a:r>
            <a:r>
              <a:rPr kumimoji="1" lang="ja-JP" altLang="en-US" dirty="0" smtClean="0"/>
              <a:t>）事務局</a:t>
            </a:r>
            <a:endParaRPr kumimoji="1" lang="en-US" altLang="ja-JP" dirty="0" smtClean="0"/>
          </a:p>
          <a:p>
            <a:r>
              <a:rPr kumimoji="1" lang="en-US" altLang="ja-JP" dirty="0" smtClean="0"/>
              <a:t>CWS</a:t>
            </a:r>
            <a:r>
              <a:rPr kumimoji="1" lang="ja-JP" altLang="en-US" dirty="0" smtClean="0"/>
              <a:t> </a:t>
            </a:r>
            <a:r>
              <a:rPr kumimoji="1" lang="en-US" altLang="ja-JP" dirty="0" smtClean="0"/>
              <a:t>Japan</a:t>
            </a:r>
            <a:r>
              <a:rPr kumimoji="1" lang="ja-JP" altLang="en-US" dirty="0" smtClean="0"/>
              <a:t>事務局長</a:t>
            </a:r>
            <a:endParaRPr kumimoji="1" lang="en-US" altLang="ja-JP" dirty="0" smtClean="0"/>
          </a:p>
          <a:p>
            <a:r>
              <a:rPr lang="ja-JP" altLang="en-US" dirty="0" smtClean="0"/>
              <a:t>アジア減災災害対応ネットワーク（</a:t>
            </a:r>
            <a:r>
              <a:rPr lang="en-US" altLang="ja-JP" dirty="0" smtClean="0"/>
              <a:t>ADRRN</a:t>
            </a:r>
            <a:r>
              <a:rPr lang="ja-JP" altLang="en-US" dirty="0" smtClean="0"/>
              <a:t>）理事</a:t>
            </a:r>
            <a:endParaRPr lang="en-US" altLang="ja-JP" dirty="0" smtClean="0"/>
          </a:p>
          <a:p>
            <a:r>
              <a:rPr kumimoji="1" lang="ja-JP" altLang="en-US" dirty="0" smtClean="0"/>
              <a:t>小美野　剛</a:t>
            </a:r>
            <a:endParaRPr kumimoji="1" lang="ja-JP" altLang="en-US" dirty="0"/>
          </a:p>
        </p:txBody>
      </p:sp>
      <p:pic>
        <p:nvPicPr>
          <p:cNvPr id="2050" name="Picture 2" descr="JCC-DRR_logo_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472" y="603677"/>
            <a:ext cx="6537395" cy="10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6844936" y="1825625"/>
            <a:ext cx="4508863" cy="4351338"/>
          </a:xfrm>
        </p:spPr>
        <p:txBody>
          <a:bodyPr>
            <a:normAutofit/>
          </a:bodyPr>
          <a:lstStyle/>
          <a:p>
            <a:pPr marL="0" indent="0" algn="ctr">
              <a:buNone/>
            </a:pPr>
            <a:endParaRPr lang="en-US" altLang="ja-JP" sz="3200" dirty="0" smtClean="0">
              <a:latin typeface="HGS創英ﾌﾟﾚｾﾞﾝｽEB" panose="02020800000000000000" pitchFamily="18" charset="-128"/>
              <a:ea typeface="HGS創英ﾌﾟﾚｾﾞﾝｽEB" panose="02020800000000000000" pitchFamily="18" charset="-128"/>
            </a:endParaRPr>
          </a:p>
          <a:p>
            <a:pPr marL="0" indent="0" algn="ctr">
              <a:buNone/>
            </a:pPr>
            <a:r>
              <a:rPr lang="ja-JP" altLang="en-US" sz="3200" dirty="0" smtClean="0">
                <a:latin typeface="HGS創英ﾌﾟﾚｾﾞﾝｽEB" panose="02020800000000000000" pitchFamily="18" charset="-128"/>
                <a:ea typeface="HGS創英ﾌﾟﾚｾﾞﾝｽEB" panose="02020800000000000000" pitchFamily="18" charset="-128"/>
              </a:rPr>
              <a:t>より</a:t>
            </a:r>
            <a:r>
              <a:rPr lang="ja-JP" altLang="en-US" sz="3200" dirty="0" smtClean="0">
                <a:latin typeface="HGS創英ﾌﾟﾚｾﾞﾝｽEB" panose="02020800000000000000" pitchFamily="18" charset="-128"/>
                <a:ea typeface="HGS創英ﾌﾟﾚｾﾞﾝｽEB" panose="02020800000000000000" pitchFamily="18" charset="-128"/>
              </a:rPr>
              <a:t>安全・安心な社会に</a:t>
            </a:r>
            <a:r>
              <a:rPr lang="ja-JP" altLang="en-US" sz="3200" dirty="0" smtClean="0">
                <a:latin typeface="HGS創英ﾌﾟﾚｾﾞﾝｽEB" panose="02020800000000000000" pitchFamily="18" charset="-128"/>
                <a:ea typeface="HGS創英ﾌﾟﾚｾﾞﾝｽEB" panose="02020800000000000000" pitchFamily="18" charset="-128"/>
              </a:rPr>
              <a:t>向けて・・・</a:t>
            </a:r>
            <a:endParaRPr lang="en-US" altLang="ja-JP" sz="3200" dirty="0" smtClean="0">
              <a:latin typeface="HGS創英ﾌﾟﾚｾﾞﾝｽEB" panose="02020800000000000000" pitchFamily="18" charset="-128"/>
              <a:ea typeface="HGS創英ﾌﾟﾚｾﾞﾝｽEB" panose="02020800000000000000" pitchFamily="18" charset="-128"/>
            </a:endParaRPr>
          </a:p>
          <a:p>
            <a:pPr marL="0" indent="0" algn="ctr">
              <a:buNone/>
            </a:pPr>
            <a:endParaRPr kumimoji="1" lang="en-US" altLang="ja-JP" sz="3200" dirty="0">
              <a:latin typeface="HGS創英ﾌﾟﾚｾﾞﾝｽEB" panose="02020800000000000000" pitchFamily="18" charset="-128"/>
              <a:ea typeface="HGS創英ﾌﾟﾚｾﾞﾝｽEB" panose="02020800000000000000" pitchFamily="18" charset="-128"/>
            </a:endParaRPr>
          </a:p>
          <a:p>
            <a:pPr marL="0" indent="0" algn="ctr">
              <a:buNone/>
            </a:pPr>
            <a:r>
              <a:rPr lang="ja-JP" altLang="en-US" sz="4400" dirty="0" smtClean="0">
                <a:latin typeface="HGS創英ﾌﾟﾚｾﾞﾝｽEB" panose="02020800000000000000" pitchFamily="18" charset="-128"/>
                <a:ea typeface="HGS創英ﾌﾟﾚｾﾞﾝｽEB" panose="02020800000000000000" pitchFamily="18" charset="-128"/>
              </a:rPr>
              <a:t>経験</a:t>
            </a:r>
            <a:r>
              <a:rPr lang="ja-JP" altLang="en-US" sz="3200" dirty="0" smtClean="0">
                <a:latin typeface="HGS創英ﾌﾟﾚｾﾞﾝｽEB" panose="02020800000000000000" pitchFamily="18" charset="-128"/>
                <a:ea typeface="HGS創英ﾌﾟﾚｾﾞﾝｽEB" panose="02020800000000000000" pitchFamily="18" charset="-128"/>
              </a:rPr>
              <a:t>と</a:t>
            </a:r>
            <a:r>
              <a:rPr lang="ja-JP" altLang="en-US" sz="4400" dirty="0" smtClean="0">
                <a:latin typeface="HGS創英ﾌﾟﾚｾﾞﾝｽEB" panose="02020800000000000000" pitchFamily="18" charset="-128"/>
                <a:ea typeface="HGS創英ﾌﾟﾚｾﾞﾝｽEB" panose="02020800000000000000" pitchFamily="18" charset="-128"/>
              </a:rPr>
              <a:t>教訓</a:t>
            </a:r>
            <a:r>
              <a:rPr lang="ja-JP" altLang="en-US" sz="3200" dirty="0" smtClean="0">
                <a:latin typeface="HGS創英ﾌﾟﾚｾﾞﾝｽEB" panose="02020800000000000000" pitchFamily="18" charset="-128"/>
                <a:ea typeface="HGS創英ﾌﾟﾚｾﾞﾝｽEB" panose="02020800000000000000" pitchFamily="18" charset="-128"/>
              </a:rPr>
              <a:t>を</a:t>
            </a:r>
            <a:endParaRPr lang="en-US" altLang="ja-JP" sz="3200" dirty="0" smtClean="0">
              <a:latin typeface="HGS創英ﾌﾟﾚｾﾞﾝｽEB" panose="02020800000000000000" pitchFamily="18" charset="-128"/>
              <a:ea typeface="HGS創英ﾌﾟﾚｾﾞﾝｽEB" panose="02020800000000000000" pitchFamily="18" charset="-128"/>
            </a:endParaRPr>
          </a:p>
          <a:p>
            <a:pPr marL="0" indent="0" algn="ctr">
              <a:buNone/>
            </a:pPr>
            <a:r>
              <a:rPr lang="ja-JP" altLang="en-US" sz="6600" dirty="0" smtClean="0">
                <a:latin typeface="HGS創英ﾌﾟﾚｾﾞﾝｽEB" panose="02020800000000000000" pitchFamily="18" charset="-128"/>
                <a:ea typeface="HGS創英ﾌﾟﾚｾﾞﾝｽEB" panose="02020800000000000000" pitchFamily="18" charset="-128"/>
              </a:rPr>
              <a:t>実践</a:t>
            </a:r>
            <a:r>
              <a:rPr lang="ja-JP" altLang="en-US" sz="3200" dirty="0" smtClean="0">
                <a:latin typeface="HGS創英ﾌﾟﾚｾﾞﾝｽEB" panose="02020800000000000000" pitchFamily="18" charset="-128"/>
                <a:ea typeface="HGS創英ﾌﾟﾚｾﾞﾝｽEB" panose="02020800000000000000" pitchFamily="18" charset="-128"/>
              </a:rPr>
              <a:t>に！</a:t>
            </a:r>
            <a:endParaRPr kumimoji="1" lang="ja-JP" altLang="en-US" sz="3200" dirty="0">
              <a:latin typeface="HGS創英ﾌﾟﾚｾﾞﾝｽEB" panose="02020800000000000000" pitchFamily="18" charset="-128"/>
              <a:ea typeface="HGS創英ﾌﾟﾚｾﾞﾝｽEB" panose="02020800000000000000" pitchFamily="18" charset="-128"/>
            </a:endParaRPr>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64" y="2002676"/>
            <a:ext cx="6120130" cy="3692525"/>
          </a:xfrm>
          <a:prstGeom prst="rect">
            <a:avLst/>
          </a:prstGeom>
          <a:noFill/>
          <a:ln>
            <a:noFill/>
          </a:ln>
        </p:spPr>
      </p:pic>
    </p:spTree>
    <p:extLst>
      <p:ext uri="{BB962C8B-B14F-4D97-AF65-F5344CB8AC3E}">
        <p14:creationId xmlns:p14="http://schemas.microsoft.com/office/powerpoint/2010/main" val="402335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u="sng" dirty="0" smtClean="0"/>
              <a:t>何故アドボカシーが必要か</a:t>
            </a:r>
            <a:endParaRPr kumimoji="1" lang="ja-JP" altLang="en-US" b="1" u="sng" dirty="0"/>
          </a:p>
        </p:txBody>
      </p:sp>
      <p:sp>
        <p:nvSpPr>
          <p:cNvPr id="3" name="コンテンツ プレースホルダー 2"/>
          <p:cNvSpPr>
            <a:spLocks noGrp="1"/>
          </p:cNvSpPr>
          <p:nvPr>
            <p:ph idx="1"/>
          </p:nvPr>
        </p:nvSpPr>
        <p:spPr>
          <a:xfrm>
            <a:off x="838201" y="1825625"/>
            <a:ext cx="4440382" cy="4351338"/>
          </a:xfrm>
        </p:spPr>
        <p:txBody>
          <a:bodyPr/>
          <a:lstStyle/>
          <a:p>
            <a:r>
              <a:rPr kumimoji="1" lang="ja-JP" altLang="en-US" dirty="0" smtClean="0"/>
              <a:t>現場レベルでは決められた手順に物事を進める</a:t>
            </a:r>
            <a:endParaRPr kumimoji="1" lang="en-US" altLang="ja-JP" dirty="0" smtClean="0"/>
          </a:p>
          <a:p>
            <a:r>
              <a:rPr lang="ja-JP" altLang="en-US" dirty="0" smtClean="0"/>
              <a:t>その最たるものが法律である</a:t>
            </a:r>
            <a:endParaRPr lang="en-US" altLang="ja-JP" dirty="0" smtClean="0"/>
          </a:p>
          <a:p>
            <a:r>
              <a:rPr lang="ja-JP" altLang="en-US" dirty="0" smtClean="0"/>
              <a:t>経験が教訓へ、教訓が次の行動へ</a:t>
            </a:r>
            <a:endParaRPr lang="en-US" altLang="ja-JP" dirty="0" smtClean="0"/>
          </a:p>
          <a:p>
            <a:r>
              <a:rPr kumimoji="1" lang="ja-JP" altLang="en-US" dirty="0" smtClean="0"/>
              <a:t>国際的枠組</a:t>
            </a:r>
            <a:r>
              <a:rPr lang="ja-JP" altLang="en-US" dirty="0" smtClean="0"/>
              <a:t>は示唆を与える意味で重要</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26" y="1630246"/>
            <a:ext cx="6400801" cy="4694418"/>
          </a:xfrm>
          <a:prstGeom prst="rect">
            <a:avLst/>
          </a:prstGeom>
        </p:spPr>
      </p:pic>
    </p:spTree>
    <p:extLst>
      <p:ext uri="{BB962C8B-B14F-4D97-AF65-F5344CB8AC3E}">
        <p14:creationId xmlns:p14="http://schemas.microsoft.com/office/powerpoint/2010/main" val="419393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u="sng" dirty="0" smtClean="0"/>
              <a:t>JCC2015</a:t>
            </a:r>
            <a:r>
              <a:rPr lang="ja-JP" altLang="en-US" b="1" u="sng" dirty="0" smtClean="0"/>
              <a:t>の立ち上げ</a:t>
            </a:r>
            <a:endParaRPr lang="en-GB" b="1" u="sng" dirty="0"/>
          </a:p>
        </p:txBody>
      </p:sp>
      <p:sp>
        <p:nvSpPr>
          <p:cNvPr id="3" name="Content Placeholder 2"/>
          <p:cNvSpPr>
            <a:spLocks noGrp="1"/>
          </p:cNvSpPr>
          <p:nvPr>
            <p:ph idx="1"/>
          </p:nvPr>
        </p:nvSpPr>
        <p:spPr/>
        <p:txBody>
          <a:bodyPr>
            <a:normAutofit/>
          </a:bodyPr>
          <a:lstStyle/>
          <a:p>
            <a:pPr>
              <a:buNone/>
            </a:pPr>
            <a:r>
              <a:rPr lang="ja-JP" altLang="en-US" baseline="0" dirty="0" smtClean="0">
                <a:latin typeface="MS Gothic"/>
                <a:ea typeface="MS Gothic"/>
              </a:rPr>
              <a:t>（</a:t>
            </a:r>
            <a:r>
              <a:rPr lang="en-US" altLang="ja-JP" baseline="0" dirty="0" smtClean="0">
                <a:latin typeface="‚l‚r ƒSƒVƒbƒN"/>
                <a:ea typeface="MS Gothic"/>
              </a:rPr>
              <a:t>1</a:t>
            </a:r>
            <a:r>
              <a:rPr lang="ja-JP" altLang="en-US" baseline="0" dirty="0" smtClean="0">
                <a:latin typeface="MS Gothic"/>
                <a:ea typeface="MS Gothic"/>
              </a:rPr>
              <a:t>） 東日本大震災における日本の市民社会や被災者自身の経験や視点を防災世界会議内外で共有し、今後、国際的に活かす一助とする。</a:t>
            </a:r>
          </a:p>
          <a:p>
            <a:pPr>
              <a:buNone/>
            </a:pPr>
            <a:r>
              <a:rPr lang="ja-JP" altLang="en-US" baseline="0" dirty="0" smtClean="0">
                <a:latin typeface="MS Gothic"/>
                <a:ea typeface="MS Gothic"/>
              </a:rPr>
              <a:t>（</a:t>
            </a:r>
            <a:r>
              <a:rPr lang="en-US" altLang="ja-JP" baseline="0" dirty="0" smtClean="0">
                <a:latin typeface="‚l‚r ƒSƒVƒbƒN"/>
                <a:ea typeface="MS Gothic"/>
              </a:rPr>
              <a:t>2</a:t>
            </a:r>
            <a:r>
              <a:rPr lang="ja-JP" altLang="en-US" baseline="0" dirty="0" smtClean="0">
                <a:latin typeface="MS Gothic"/>
                <a:ea typeface="MS Gothic"/>
              </a:rPr>
              <a:t>） 世界防災会議とポスト兵庫行動枠組（</a:t>
            </a:r>
            <a:r>
              <a:rPr lang="en-US" altLang="ja-JP" baseline="0" dirty="0" smtClean="0">
                <a:latin typeface="‚l‚r ƒSƒVƒbƒN"/>
                <a:ea typeface="MS Gothic"/>
              </a:rPr>
              <a:t>HFA2</a:t>
            </a:r>
            <a:r>
              <a:rPr lang="ja-JP" altLang="en-US" baseline="0" dirty="0" smtClean="0">
                <a:latin typeface="MS Gothic"/>
                <a:ea typeface="MS Gothic"/>
              </a:rPr>
              <a:t>）の中で、福島第一原子力発電所事故の教訓を活かし、原発災害のリスクをより積極的に取り扱うよう、主催者や共催者に求めていく。</a:t>
            </a:r>
          </a:p>
          <a:p>
            <a:pPr>
              <a:buNone/>
            </a:pPr>
            <a:r>
              <a:rPr lang="ja-JP" altLang="en-US" baseline="0" dirty="0" smtClean="0">
                <a:latin typeface="MS Gothic"/>
                <a:ea typeface="MS Gothic"/>
              </a:rPr>
              <a:t>（</a:t>
            </a:r>
            <a:r>
              <a:rPr lang="en-US" altLang="ja-JP" baseline="0" dirty="0" smtClean="0">
                <a:latin typeface="‚l‚r ƒSƒVƒbƒN"/>
                <a:ea typeface="MS Gothic"/>
              </a:rPr>
              <a:t>3</a:t>
            </a:r>
            <a:r>
              <a:rPr lang="ja-JP" altLang="en-US" baseline="0" dirty="0" smtClean="0">
                <a:latin typeface="MS Gothic"/>
                <a:ea typeface="MS Gothic"/>
              </a:rPr>
              <a:t>） 各地で多発している災害において、災害弱者への配慮、災害に強いコミュニティづくり、気候変動などの災害拡大要因への対応について、国内外の草の根の経験を共有、発信する。</a:t>
            </a:r>
            <a:endParaRPr lang="en-GB" dirty="0"/>
          </a:p>
        </p:txBody>
      </p:sp>
    </p:spTree>
    <p:extLst>
      <p:ext uri="{BB962C8B-B14F-4D97-AF65-F5344CB8AC3E}">
        <p14:creationId xmlns:p14="http://schemas.microsoft.com/office/powerpoint/2010/main" val="57506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 name="正方形/長方形 9215"/>
          <p:cNvSpPr/>
          <p:nvPr/>
        </p:nvSpPr>
        <p:spPr>
          <a:xfrm rot="20064875">
            <a:off x="4671353" y="2020354"/>
            <a:ext cx="2153717" cy="3938568"/>
          </a:xfrm>
          <a:prstGeom prst="rect">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00B050"/>
              </a:solidFill>
            </a:endParaRPr>
          </a:p>
        </p:txBody>
      </p:sp>
      <p:sp>
        <p:nvSpPr>
          <p:cNvPr id="10" name="フローチャート: 結合子 9"/>
          <p:cNvSpPr/>
          <p:nvPr/>
        </p:nvSpPr>
        <p:spPr>
          <a:xfrm>
            <a:off x="4326040" y="2337531"/>
            <a:ext cx="1920875" cy="19240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rPr>
              <a:t>自助</a:t>
            </a:r>
          </a:p>
        </p:txBody>
      </p:sp>
      <p:sp>
        <p:nvSpPr>
          <p:cNvPr id="12" name="フローチャート: 結合子 11"/>
          <p:cNvSpPr/>
          <p:nvPr/>
        </p:nvSpPr>
        <p:spPr>
          <a:xfrm>
            <a:off x="3533865" y="3620231"/>
            <a:ext cx="1965325" cy="201295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rPr>
              <a:t>公助</a:t>
            </a:r>
          </a:p>
        </p:txBody>
      </p:sp>
      <p:sp>
        <p:nvSpPr>
          <p:cNvPr id="2" name="テキスト ボックス 1"/>
          <p:cNvSpPr txBox="1"/>
          <p:nvPr/>
        </p:nvSpPr>
        <p:spPr>
          <a:xfrm>
            <a:off x="570424" y="2673587"/>
            <a:ext cx="2234033" cy="523220"/>
          </a:xfrm>
          <a:prstGeom prst="rect">
            <a:avLst/>
          </a:prstGeom>
          <a:noFill/>
        </p:spPr>
        <p:txBody>
          <a:bodyPr wrap="square" rtlCol="0">
            <a:spAutoFit/>
          </a:bodyPr>
          <a:lstStyle/>
          <a:p>
            <a:r>
              <a:rPr kumimoji="1" lang="ja-JP" altLang="en-US" sz="2800" b="1" dirty="0" smtClean="0">
                <a:solidFill>
                  <a:srgbClr val="0070C0"/>
                </a:solidFill>
              </a:rPr>
              <a:t>本体会議</a:t>
            </a:r>
            <a:endParaRPr kumimoji="1" lang="ja-JP" altLang="en-US" sz="2800" b="1" dirty="0">
              <a:solidFill>
                <a:srgbClr val="0070C0"/>
              </a:solidFill>
            </a:endParaRPr>
          </a:p>
        </p:txBody>
      </p:sp>
      <p:sp>
        <p:nvSpPr>
          <p:cNvPr id="9217" name="円形吹き出し 9216"/>
          <p:cNvSpPr/>
          <p:nvPr/>
        </p:nvSpPr>
        <p:spPr>
          <a:xfrm rot="20833290">
            <a:off x="7002467" y="1588918"/>
            <a:ext cx="2255358" cy="2148229"/>
          </a:xfrm>
          <a:prstGeom prst="wedgeEllipseCallout">
            <a:avLst>
              <a:gd name="adj1" fmla="val -80461"/>
              <a:gd name="adj2" fmla="val 30084"/>
            </a:avLst>
          </a:prstGeom>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600" b="1" dirty="0" smtClean="0">
                <a:solidFill>
                  <a:schemeClr val="tx1"/>
                </a:solidFill>
              </a:rPr>
              <a:t>市民力</a:t>
            </a:r>
            <a:endParaRPr kumimoji="1" lang="en-US" altLang="ja-JP" sz="3600" b="1" dirty="0" smtClean="0">
              <a:solidFill>
                <a:schemeClr val="tx1"/>
              </a:solidFill>
            </a:endParaRPr>
          </a:p>
        </p:txBody>
      </p:sp>
      <p:sp>
        <p:nvSpPr>
          <p:cNvPr id="17" name="テキスト ボックス 16"/>
          <p:cNvSpPr txBox="1"/>
          <p:nvPr/>
        </p:nvSpPr>
        <p:spPr>
          <a:xfrm>
            <a:off x="7767686" y="3980375"/>
            <a:ext cx="4119513" cy="523220"/>
          </a:xfrm>
          <a:prstGeom prst="rect">
            <a:avLst/>
          </a:prstGeom>
          <a:noFill/>
        </p:spPr>
        <p:txBody>
          <a:bodyPr wrap="square" rtlCol="0">
            <a:spAutoFit/>
          </a:bodyPr>
          <a:lstStyle/>
          <a:p>
            <a:r>
              <a:rPr lang="ja-JP" altLang="en-US" sz="2800" b="1" dirty="0">
                <a:solidFill>
                  <a:srgbClr val="00B050"/>
                </a:solidFill>
              </a:rPr>
              <a:t>パブリックフォーラム</a:t>
            </a:r>
            <a:endParaRPr kumimoji="1" lang="ja-JP" altLang="en-US" sz="2800" b="1" dirty="0">
              <a:solidFill>
                <a:srgbClr val="00B050"/>
              </a:solidFill>
            </a:endParaRPr>
          </a:p>
        </p:txBody>
      </p:sp>
      <p:sp>
        <p:nvSpPr>
          <p:cNvPr id="11" name="フローチャート: 結合子 10"/>
          <p:cNvSpPr/>
          <p:nvPr/>
        </p:nvSpPr>
        <p:spPr>
          <a:xfrm>
            <a:off x="5108705" y="3665201"/>
            <a:ext cx="2006600" cy="1924050"/>
          </a:xfrm>
          <a:prstGeom prst="flowChartConnector">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rPr>
              <a:t>共助</a:t>
            </a:r>
          </a:p>
        </p:txBody>
      </p:sp>
      <p:sp>
        <p:nvSpPr>
          <p:cNvPr id="15" name="正方形/長方形 14"/>
          <p:cNvSpPr/>
          <p:nvPr/>
        </p:nvSpPr>
        <p:spPr>
          <a:xfrm>
            <a:off x="3261499" y="3497527"/>
            <a:ext cx="2307195" cy="2258358"/>
          </a:xfrm>
          <a:prstGeom prst="rect">
            <a:avLst/>
          </a:prstGeom>
          <a:noFill/>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00B050"/>
              </a:solidFill>
            </a:endParaRPr>
          </a:p>
        </p:txBody>
      </p:sp>
      <p:sp>
        <p:nvSpPr>
          <p:cNvPr id="20" name="テキスト ボックス 19"/>
          <p:cNvSpPr txBox="1"/>
          <p:nvPr/>
        </p:nvSpPr>
        <p:spPr>
          <a:xfrm>
            <a:off x="511949" y="3432237"/>
            <a:ext cx="2248737" cy="1938992"/>
          </a:xfrm>
          <a:prstGeom prst="rect">
            <a:avLst/>
          </a:prstGeom>
          <a:noFill/>
        </p:spPr>
        <p:txBody>
          <a:bodyPr wrap="square" rtlCol="0">
            <a:spAutoFit/>
          </a:bodyPr>
          <a:lstStyle/>
          <a:p>
            <a:r>
              <a:rPr kumimoji="1" lang="ja-JP" altLang="en-US" sz="2000" b="1" dirty="0" smtClean="0">
                <a:solidFill>
                  <a:srgbClr val="0070C0"/>
                </a:solidFill>
              </a:rPr>
              <a:t>（クローズド）</a:t>
            </a:r>
            <a:endParaRPr kumimoji="1" lang="en-US" altLang="ja-JP" sz="2000" b="1" dirty="0" smtClean="0">
              <a:solidFill>
                <a:srgbClr val="0070C0"/>
              </a:solidFill>
            </a:endParaRPr>
          </a:p>
          <a:p>
            <a:r>
              <a:rPr lang="ja-JP" altLang="en-US" sz="2000" b="1" dirty="0">
                <a:solidFill>
                  <a:srgbClr val="0070C0"/>
                </a:solidFill>
              </a:rPr>
              <a:t>・国連</a:t>
            </a:r>
            <a:endParaRPr lang="en-US" altLang="ja-JP" sz="2000" b="1" dirty="0">
              <a:solidFill>
                <a:srgbClr val="0070C0"/>
              </a:solidFill>
            </a:endParaRPr>
          </a:p>
          <a:p>
            <a:r>
              <a:rPr lang="ja-JP" altLang="en-US" sz="2000" b="1" dirty="0">
                <a:solidFill>
                  <a:srgbClr val="0070C0"/>
                </a:solidFill>
              </a:rPr>
              <a:t>・各国代表</a:t>
            </a:r>
            <a:endParaRPr lang="en-US" altLang="ja-JP" sz="2000" b="1" dirty="0">
              <a:solidFill>
                <a:srgbClr val="0070C0"/>
              </a:solidFill>
            </a:endParaRPr>
          </a:p>
          <a:p>
            <a:r>
              <a:rPr lang="ja-JP" altLang="en-US" sz="2000" b="1" dirty="0">
                <a:solidFill>
                  <a:srgbClr val="0070C0"/>
                </a:solidFill>
              </a:rPr>
              <a:t>・防災専門家</a:t>
            </a:r>
            <a:endParaRPr lang="en-US" altLang="ja-JP" sz="2000" b="1" dirty="0">
              <a:solidFill>
                <a:srgbClr val="0070C0"/>
              </a:solidFill>
            </a:endParaRPr>
          </a:p>
          <a:p>
            <a:r>
              <a:rPr lang="ja-JP" altLang="en-US" sz="2000" b="1" dirty="0">
                <a:solidFill>
                  <a:srgbClr val="0070C0"/>
                </a:solidFill>
              </a:rPr>
              <a:t>・国連</a:t>
            </a:r>
            <a:r>
              <a:rPr lang="en-US" altLang="ja-JP" sz="2000" b="1" dirty="0">
                <a:solidFill>
                  <a:srgbClr val="0070C0"/>
                </a:solidFill>
              </a:rPr>
              <a:t>NGO</a:t>
            </a:r>
            <a:endParaRPr lang="ja-JP" altLang="en-US" sz="2000" b="1" dirty="0">
              <a:solidFill>
                <a:srgbClr val="0070C0"/>
              </a:solidFill>
            </a:endParaRPr>
          </a:p>
          <a:p>
            <a:endParaRPr kumimoji="1" lang="ja-JP" altLang="en-US" sz="2000" b="1" dirty="0">
              <a:solidFill>
                <a:srgbClr val="0070C0"/>
              </a:solidFill>
            </a:endParaRPr>
          </a:p>
        </p:txBody>
      </p:sp>
      <p:sp>
        <p:nvSpPr>
          <p:cNvPr id="21" name="テキスト ボックス 20"/>
          <p:cNvSpPr txBox="1"/>
          <p:nvPr/>
        </p:nvSpPr>
        <p:spPr>
          <a:xfrm>
            <a:off x="7629885" y="4632919"/>
            <a:ext cx="4317274" cy="1323439"/>
          </a:xfrm>
          <a:prstGeom prst="rect">
            <a:avLst/>
          </a:prstGeom>
          <a:noFill/>
        </p:spPr>
        <p:txBody>
          <a:bodyPr wrap="square" rtlCol="0">
            <a:spAutoFit/>
          </a:bodyPr>
          <a:lstStyle/>
          <a:p>
            <a:r>
              <a:rPr kumimoji="1" lang="ja-JP" altLang="en-US" sz="2000" b="1" dirty="0" smtClean="0">
                <a:solidFill>
                  <a:srgbClr val="00B050"/>
                </a:solidFill>
              </a:rPr>
              <a:t>（オープン／持ち込み企画）</a:t>
            </a:r>
            <a:endParaRPr kumimoji="1" lang="en-US" altLang="ja-JP" sz="2000" b="1" dirty="0" smtClean="0">
              <a:solidFill>
                <a:srgbClr val="00B050"/>
              </a:solidFill>
            </a:endParaRPr>
          </a:p>
          <a:p>
            <a:r>
              <a:rPr lang="ja-JP" altLang="en-US" sz="2000" b="1" dirty="0" smtClean="0">
                <a:solidFill>
                  <a:srgbClr val="00B050"/>
                </a:solidFill>
              </a:rPr>
              <a:t>　　　・</a:t>
            </a:r>
            <a:r>
              <a:rPr lang="ja-JP" altLang="en-US" sz="2000" b="1" dirty="0">
                <a:solidFill>
                  <a:srgbClr val="00B050"/>
                </a:solidFill>
              </a:rPr>
              <a:t>仙台・東北市民</a:t>
            </a:r>
            <a:endParaRPr lang="en-US" altLang="ja-JP" sz="2000" b="1" dirty="0">
              <a:solidFill>
                <a:srgbClr val="00B050"/>
              </a:solidFill>
            </a:endParaRPr>
          </a:p>
          <a:p>
            <a:r>
              <a:rPr lang="ja-JP" altLang="en-US" sz="2000" b="1" dirty="0" smtClean="0">
                <a:solidFill>
                  <a:srgbClr val="00B050"/>
                </a:solidFill>
              </a:rPr>
              <a:t>　　　・</a:t>
            </a:r>
            <a:r>
              <a:rPr lang="en-US" altLang="ja-JP" sz="2000" b="1" dirty="0">
                <a:solidFill>
                  <a:srgbClr val="00B050"/>
                </a:solidFill>
              </a:rPr>
              <a:t>CSO</a:t>
            </a:r>
            <a:r>
              <a:rPr lang="ja-JP" altLang="en-US" sz="2000" b="1" dirty="0">
                <a:solidFill>
                  <a:srgbClr val="00B050"/>
                </a:solidFill>
              </a:rPr>
              <a:t>（</a:t>
            </a:r>
            <a:r>
              <a:rPr lang="en-US" altLang="ja-JP" sz="2000" b="1" dirty="0">
                <a:solidFill>
                  <a:srgbClr val="00B050"/>
                </a:solidFill>
              </a:rPr>
              <a:t>NPO/NGO</a:t>
            </a:r>
            <a:r>
              <a:rPr lang="ja-JP" altLang="en-US" sz="2000" b="1" dirty="0">
                <a:solidFill>
                  <a:srgbClr val="00B050"/>
                </a:solidFill>
              </a:rPr>
              <a:t>）</a:t>
            </a:r>
            <a:endParaRPr lang="en-US" altLang="ja-JP" sz="2000" b="1" dirty="0">
              <a:solidFill>
                <a:srgbClr val="00B050"/>
              </a:solidFill>
            </a:endParaRPr>
          </a:p>
          <a:p>
            <a:r>
              <a:rPr lang="ja-JP" altLang="en-US" sz="2000" b="1" dirty="0" smtClean="0">
                <a:solidFill>
                  <a:srgbClr val="00B050"/>
                </a:solidFill>
              </a:rPr>
              <a:t>　　　・企業</a:t>
            </a:r>
            <a:endParaRPr kumimoji="1" lang="ja-JP" altLang="en-US" sz="2000" b="1" dirty="0">
              <a:solidFill>
                <a:srgbClr val="00B050"/>
              </a:solidFill>
            </a:endParaRPr>
          </a:p>
        </p:txBody>
      </p:sp>
      <p:sp>
        <p:nvSpPr>
          <p:cNvPr id="3" name="タイトル 2"/>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7398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6"/>
                                        </p:tgtEl>
                                        <p:attrNameLst>
                                          <p:attrName>style.visibility</p:attrName>
                                        </p:attrNameLst>
                                      </p:cBhvr>
                                      <p:to>
                                        <p:strVal val="visible"/>
                                      </p:to>
                                    </p:set>
                                    <p:animEffect transition="in" filter="fade">
                                      <p:cBhvr>
                                        <p:cTn id="37" dur="500"/>
                                        <p:tgtEl>
                                          <p:spTgt spid="92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217"/>
                                        </p:tgtEl>
                                        <p:attrNameLst>
                                          <p:attrName>style.visibility</p:attrName>
                                        </p:attrNameLst>
                                      </p:cBhvr>
                                      <p:to>
                                        <p:strVal val="visible"/>
                                      </p:to>
                                    </p:set>
                                    <p:animEffect transition="in" filter="fade">
                                      <p:cBhvr>
                                        <p:cTn id="52"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 grpId="0" animBg="1"/>
      <p:bldP spid="10" grpId="0" animBg="1"/>
      <p:bldP spid="12" grpId="0" animBg="1"/>
      <p:bldP spid="2" grpId="0"/>
      <p:bldP spid="9217" grpId="0" animBg="1"/>
      <p:bldP spid="17" grpId="0"/>
      <p:bldP spid="11" grpId="0" animBg="1"/>
      <p:bldP spid="15"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33" y="379873"/>
            <a:ext cx="4277322" cy="6068272"/>
          </a:xfrm>
          <a:prstGeom prst="rect">
            <a:avLst/>
          </a:prstGeom>
        </p:spPr>
      </p:pic>
      <p:pic>
        <p:nvPicPr>
          <p:cNvPr id="9" name="Picture 2"/>
          <p:cNvPicPr>
            <a:picLocks noChangeAspect="1" noChangeArrowheads="1"/>
          </p:cNvPicPr>
          <p:nvPr/>
        </p:nvPicPr>
        <p:blipFill>
          <a:blip r:embed="rId3" cstate="print"/>
          <a:srcRect/>
          <a:stretch>
            <a:fillRect/>
          </a:stretch>
        </p:blipFill>
        <p:spPr bwMode="auto">
          <a:xfrm>
            <a:off x="5127069" y="1271700"/>
            <a:ext cx="6927602" cy="4284617"/>
          </a:xfrm>
          <a:prstGeom prst="rect">
            <a:avLst/>
          </a:prstGeom>
          <a:noFill/>
          <a:ln w="9525">
            <a:noFill/>
            <a:miter lim="800000"/>
            <a:headEnd/>
            <a:tailEnd/>
          </a:ln>
        </p:spPr>
      </p:pic>
    </p:spTree>
    <p:extLst>
      <p:ext uri="{BB962C8B-B14F-4D97-AF65-F5344CB8AC3E}">
        <p14:creationId xmlns:p14="http://schemas.microsoft.com/office/powerpoint/2010/main" val="43881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u="sng" dirty="0" smtClean="0"/>
              <a:t>JCC2015</a:t>
            </a:r>
            <a:r>
              <a:rPr lang="ja-JP" altLang="en-US" b="1" u="sng" smtClean="0"/>
              <a:t>の成果</a:t>
            </a:r>
            <a:endParaRPr lang="en-GB" b="1" u="sng" dirty="0"/>
          </a:p>
        </p:txBody>
      </p:sp>
      <p:sp>
        <p:nvSpPr>
          <p:cNvPr id="3" name="Content Placeholder 2"/>
          <p:cNvSpPr>
            <a:spLocks noGrp="1"/>
          </p:cNvSpPr>
          <p:nvPr>
            <p:ph idx="1"/>
          </p:nvPr>
        </p:nvSpPr>
        <p:spPr>
          <a:xfrm>
            <a:off x="838200" y="1600200"/>
            <a:ext cx="10799618" cy="5069160"/>
          </a:xfrm>
        </p:spPr>
        <p:txBody>
          <a:bodyPr>
            <a:normAutofit/>
          </a:bodyPr>
          <a:lstStyle/>
          <a:p>
            <a:r>
              <a:rPr lang="ja-JP" altLang="en-US" b="1" dirty="0" smtClean="0"/>
              <a:t>政策提言</a:t>
            </a:r>
            <a:r>
              <a:rPr lang="ja-JP" altLang="en-US" dirty="0" smtClean="0"/>
              <a:t>：仙台防災枠組の人災の扱い</a:t>
            </a:r>
            <a:endParaRPr lang="en-US" altLang="ja-JP" dirty="0" smtClean="0"/>
          </a:p>
          <a:p>
            <a:r>
              <a:rPr lang="ja-JP" altLang="en-US" b="1" dirty="0"/>
              <a:t>海</a:t>
            </a:r>
            <a:r>
              <a:rPr lang="ja-JP" altLang="en-US" b="1" dirty="0" smtClean="0"/>
              <a:t>外</a:t>
            </a:r>
            <a:r>
              <a:rPr lang="ja-JP" altLang="en-US" b="1" dirty="0"/>
              <a:t>ネットワー</a:t>
            </a:r>
            <a:r>
              <a:rPr lang="ja-JP" altLang="en-US" b="1" dirty="0" smtClean="0"/>
              <a:t>ク</a:t>
            </a:r>
            <a:r>
              <a:rPr lang="ja-JP" altLang="en-US" dirty="0" smtClean="0"/>
              <a:t>：</a:t>
            </a:r>
            <a:r>
              <a:rPr lang="en-US" altLang="ja-JP" dirty="0" smtClean="0"/>
              <a:t>GNDR</a:t>
            </a:r>
            <a:r>
              <a:rPr lang="ja-JP" altLang="en-US" dirty="0" err="1" smtClean="0"/>
              <a:t>、</a:t>
            </a:r>
            <a:r>
              <a:rPr lang="en-US" altLang="ja-JP" dirty="0" smtClean="0"/>
              <a:t>ADRRN</a:t>
            </a:r>
            <a:r>
              <a:rPr lang="ja-JP" altLang="en-US" dirty="0" err="1" smtClean="0"/>
              <a:t>、</a:t>
            </a:r>
            <a:r>
              <a:rPr lang="en-GB" altLang="ja-JP" dirty="0" err="1" smtClean="0"/>
              <a:t>Huairou</a:t>
            </a:r>
            <a:r>
              <a:rPr lang="en-GB" altLang="ja-JP" dirty="0" smtClean="0"/>
              <a:t> Commission</a:t>
            </a:r>
            <a:r>
              <a:rPr lang="ja-JP" altLang="en-US" dirty="0" smtClean="0"/>
              <a:t>とのグローバル</a:t>
            </a:r>
            <a:r>
              <a:rPr lang="en-US" altLang="ja-JP" dirty="0" err="1" smtClean="0"/>
              <a:t>MoU</a:t>
            </a:r>
            <a:endParaRPr lang="en-US" altLang="ja-JP" dirty="0" smtClean="0"/>
          </a:p>
          <a:p>
            <a:r>
              <a:rPr lang="ja-JP" altLang="en-US" b="1" dirty="0"/>
              <a:t>市民防</a:t>
            </a:r>
            <a:r>
              <a:rPr lang="ja-JP" altLang="en-US" b="1" dirty="0" smtClean="0"/>
              <a:t>災</a:t>
            </a:r>
            <a:r>
              <a:rPr lang="ja-JP" altLang="en-US" b="1" dirty="0"/>
              <a:t>世界会</a:t>
            </a:r>
            <a:r>
              <a:rPr lang="ja-JP" altLang="en-US" b="1" dirty="0" smtClean="0"/>
              <a:t>議</a:t>
            </a:r>
            <a:r>
              <a:rPr lang="ja-JP" altLang="en-US" dirty="0" smtClean="0"/>
              <a:t>：市民防災の集大成</a:t>
            </a:r>
            <a:endParaRPr lang="en-US" altLang="ja-JP" dirty="0" smtClean="0"/>
          </a:p>
          <a:p>
            <a:r>
              <a:rPr lang="ja-JP" altLang="en-US" b="1" dirty="0"/>
              <a:t>ピープル</a:t>
            </a:r>
            <a:r>
              <a:rPr lang="ja-JP" altLang="en-US" b="1" dirty="0" smtClean="0"/>
              <a:t>ズ</a:t>
            </a:r>
            <a:r>
              <a:rPr lang="ja-JP" altLang="en-US" b="1" dirty="0"/>
              <a:t>パビリオ</a:t>
            </a:r>
            <a:r>
              <a:rPr lang="ja-JP" altLang="en-US" b="1" dirty="0" smtClean="0"/>
              <a:t>ン</a:t>
            </a:r>
            <a:r>
              <a:rPr lang="ja-JP" altLang="en-US" dirty="0" smtClean="0"/>
              <a:t>：</a:t>
            </a:r>
            <a:r>
              <a:rPr lang="ja-JP" altLang="en-US" dirty="0"/>
              <a:t>関わ</a:t>
            </a:r>
            <a:r>
              <a:rPr lang="ja-JP" altLang="en-US" dirty="0" smtClean="0"/>
              <a:t>り</a:t>
            </a:r>
            <a:r>
              <a:rPr lang="ja-JP" altLang="en-US" dirty="0"/>
              <a:t>あい</a:t>
            </a:r>
            <a:r>
              <a:rPr lang="ja-JP" altLang="en-US" dirty="0" smtClean="0"/>
              <a:t>、学びあう</a:t>
            </a:r>
            <a:endParaRPr lang="en-US" altLang="ja-JP" dirty="0" smtClean="0"/>
          </a:p>
          <a:p>
            <a:r>
              <a:rPr lang="ja-JP" altLang="en-US" b="1" dirty="0"/>
              <a:t>展示ブー</a:t>
            </a:r>
            <a:r>
              <a:rPr lang="ja-JP" altLang="en-US" b="1" dirty="0" smtClean="0"/>
              <a:t>ス</a:t>
            </a:r>
            <a:r>
              <a:rPr lang="ja-JP" altLang="en-US" dirty="0" smtClean="0"/>
              <a:t>：福島ブックレットや原子力市民委員会の情報発信</a:t>
            </a:r>
            <a:endParaRPr lang="en-US" altLang="ja-JP" dirty="0" smtClean="0"/>
          </a:p>
          <a:p>
            <a:r>
              <a:rPr lang="ja-JP" altLang="en-US" b="1" dirty="0"/>
              <a:t>フィールドエクスチェン</a:t>
            </a:r>
            <a:r>
              <a:rPr lang="ja-JP" altLang="en-US" b="1" dirty="0" smtClean="0"/>
              <a:t>ジ</a:t>
            </a:r>
            <a:r>
              <a:rPr lang="ja-JP" altLang="en-US" dirty="0" smtClean="0"/>
              <a:t>：現場からの学びを形に</a:t>
            </a:r>
            <a:endParaRPr lang="en-US" altLang="ja-JP" dirty="0" smtClean="0"/>
          </a:p>
          <a:p>
            <a:r>
              <a:rPr lang="ja-JP" altLang="en-US" b="1" dirty="0"/>
              <a:t>福</a:t>
            </a:r>
            <a:r>
              <a:rPr lang="ja-JP" altLang="en-US" b="1" dirty="0" smtClean="0"/>
              <a:t>島</a:t>
            </a:r>
            <a:r>
              <a:rPr lang="ja-JP" altLang="en-US" b="1" dirty="0"/>
              <a:t>関</a:t>
            </a:r>
            <a:r>
              <a:rPr lang="ja-JP" altLang="en-US" b="1" dirty="0" smtClean="0"/>
              <a:t>連</a:t>
            </a:r>
            <a:r>
              <a:rPr lang="ja-JP" altLang="en-US" b="1" dirty="0"/>
              <a:t>課</a:t>
            </a:r>
            <a:r>
              <a:rPr lang="ja-JP" altLang="en-US" b="1" dirty="0" smtClean="0"/>
              <a:t>題の発信</a:t>
            </a:r>
            <a:r>
              <a:rPr lang="ja-JP" altLang="en-US" dirty="0" smtClean="0"/>
              <a:t>：福島ブックレットの世界的な広がり</a:t>
            </a:r>
            <a:endParaRPr lang="en-US" altLang="ja-JP" dirty="0" smtClean="0"/>
          </a:p>
          <a:p>
            <a:r>
              <a:rPr lang="en-US" altLang="ja-JP" b="1" dirty="0"/>
              <a:t>Ignite </a:t>
            </a:r>
            <a:r>
              <a:rPr lang="en-US" altLang="ja-JP" b="1" dirty="0" smtClean="0"/>
              <a:t>Stage</a:t>
            </a:r>
            <a:r>
              <a:rPr lang="ja-JP" altLang="en-US" dirty="0" smtClean="0"/>
              <a:t>：現場と政策レベルを繋ぐ</a:t>
            </a:r>
            <a:endParaRPr lang="en-GB" dirty="0"/>
          </a:p>
        </p:txBody>
      </p:sp>
    </p:spTree>
    <p:extLst>
      <p:ext uri="{BB962C8B-B14F-4D97-AF65-F5344CB8AC3E}">
        <p14:creationId xmlns:p14="http://schemas.microsoft.com/office/powerpoint/2010/main" val="3846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b="1" u="sng" dirty="0" smtClean="0"/>
              <a:t>現在の世界の状況</a:t>
            </a:r>
            <a:endParaRPr lang="en-GB" b="1" u="sng" dirty="0"/>
          </a:p>
        </p:txBody>
      </p:sp>
      <p:sp>
        <p:nvSpPr>
          <p:cNvPr id="3" name="Content Placeholder 2"/>
          <p:cNvSpPr>
            <a:spLocks noGrp="1"/>
          </p:cNvSpPr>
          <p:nvPr>
            <p:ph sz="half" idx="1"/>
          </p:nvPr>
        </p:nvSpPr>
        <p:spPr>
          <a:xfrm>
            <a:off x="644236" y="1700808"/>
            <a:ext cx="4947708" cy="4896544"/>
          </a:xfrm>
        </p:spPr>
        <p:txBody>
          <a:bodyPr>
            <a:normAutofit lnSpcReduction="10000"/>
          </a:bodyPr>
          <a:lstStyle/>
          <a:p>
            <a:r>
              <a:rPr lang="ja-JP" altLang="en-US" dirty="0" smtClean="0"/>
              <a:t>国内外避難民→</a:t>
            </a:r>
            <a:r>
              <a:rPr lang="en-US" altLang="ja-JP" dirty="0" smtClean="0"/>
              <a:t>6000</a:t>
            </a:r>
            <a:r>
              <a:rPr lang="ja-JP" altLang="en-US" dirty="0" smtClean="0"/>
              <a:t>万人（半数は子ども）</a:t>
            </a:r>
            <a:endParaRPr lang="en-US" altLang="ja-JP" dirty="0" smtClean="0"/>
          </a:p>
          <a:p>
            <a:r>
              <a:rPr lang="ja-JP" altLang="en-US" dirty="0" smtClean="0"/>
              <a:t>平均避難年数→</a:t>
            </a:r>
            <a:r>
              <a:rPr lang="en-US" altLang="ja-JP" dirty="0" smtClean="0"/>
              <a:t>17</a:t>
            </a:r>
            <a:r>
              <a:rPr lang="ja-JP" altLang="en-US" dirty="0" smtClean="0"/>
              <a:t>年</a:t>
            </a:r>
            <a:endParaRPr lang="en-US" altLang="ja-JP" dirty="0" smtClean="0"/>
          </a:p>
          <a:p>
            <a:r>
              <a:rPr lang="ja-JP" altLang="en-US" dirty="0" smtClean="0"/>
              <a:t>自然災害による避難民→</a:t>
            </a:r>
            <a:r>
              <a:rPr lang="en-US" altLang="ja-JP" dirty="0" smtClean="0"/>
              <a:t>1930</a:t>
            </a:r>
            <a:r>
              <a:rPr lang="ja-JP" altLang="en-US" dirty="0" smtClean="0"/>
              <a:t>万人</a:t>
            </a:r>
            <a:endParaRPr lang="en-US" altLang="ja-JP" dirty="0" smtClean="0"/>
          </a:p>
          <a:p>
            <a:r>
              <a:rPr lang="ja-JP" altLang="en-US" dirty="0" smtClean="0"/>
              <a:t>災害によって影響を受ける人→</a:t>
            </a:r>
            <a:r>
              <a:rPr lang="en-US" altLang="ja-JP" dirty="0" smtClean="0"/>
              <a:t>2</a:t>
            </a:r>
            <a:r>
              <a:rPr lang="ja-JP" altLang="en-US" dirty="0" smtClean="0"/>
              <a:t>億</a:t>
            </a:r>
            <a:r>
              <a:rPr lang="en-US" altLang="ja-JP" dirty="0" smtClean="0"/>
              <a:t>1800</a:t>
            </a:r>
            <a:r>
              <a:rPr lang="ja-JP" altLang="en-US" dirty="0" smtClean="0"/>
              <a:t>万人</a:t>
            </a:r>
            <a:endParaRPr lang="en-US" altLang="ja-JP" dirty="0" smtClean="0"/>
          </a:p>
          <a:p>
            <a:r>
              <a:rPr lang="ja-JP" altLang="en-US" dirty="0" smtClean="0"/>
              <a:t>経済的損失→年間</a:t>
            </a:r>
            <a:r>
              <a:rPr lang="en-US" altLang="ja-JP" dirty="0" smtClean="0"/>
              <a:t>3000</a:t>
            </a:r>
            <a:r>
              <a:rPr lang="ja-JP" altLang="en-US" dirty="0" smtClean="0"/>
              <a:t>億ドル</a:t>
            </a:r>
            <a:endParaRPr lang="en-US" altLang="ja-JP" dirty="0" smtClean="0"/>
          </a:p>
          <a:p>
            <a:r>
              <a:rPr lang="ja-JP" altLang="en-US" dirty="0" smtClean="0"/>
              <a:t>既存の紛争→現在</a:t>
            </a:r>
            <a:r>
              <a:rPr lang="en-US" altLang="ja-JP" dirty="0" smtClean="0"/>
              <a:t>33</a:t>
            </a:r>
            <a:r>
              <a:rPr lang="ja-JP" altLang="en-US" dirty="0" smtClean="0"/>
              <a:t>の紛争が起きており、損失は世界の</a:t>
            </a:r>
            <a:r>
              <a:rPr lang="en-US" altLang="ja-JP" dirty="0" smtClean="0"/>
              <a:t>GDP</a:t>
            </a:r>
            <a:r>
              <a:rPr lang="ja-JP" altLang="en-US" dirty="0" smtClean="0"/>
              <a:t>の</a:t>
            </a:r>
            <a:r>
              <a:rPr lang="en-US" altLang="ja-JP" dirty="0" smtClean="0"/>
              <a:t>13</a:t>
            </a:r>
            <a:r>
              <a:rPr lang="ja-JP" altLang="en-US" dirty="0" smtClean="0"/>
              <a:t>パーセント</a:t>
            </a:r>
            <a:endParaRPr lang="en-US" altLang="ja-JP" dirty="0" smtClean="0"/>
          </a:p>
          <a:p>
            <a:endParaRPr lang="en-US" altLang="ja-JP" dirty="0" smtClean="0"/>
          </a:p>
          <a:p>
            <a:pPr lvl="1"/>
            <a:endParaRPr lang="en-US" altLang="ja-JP" dirty="0" smtClean="0"/>
          </a:p>
          <a:p>
            <a:endParaRPr lang="en-GB" dirty="0"/>
          </a:p>
        </p:txBody>
      </p:sp>
      <p:pic>
        <p:nvPicPr>
          <p:cNvPr id="5" name="Content Placeholder 3" descr="DSC_7046.JPG"/>
          <p:cNvPicPr>
            <a:picLocks noGrp="1" noChangeAspect="1"/>
          </p:cNvPicPr>
          <p:nvPr>
            <p:ph sz="half" idx="2"/>
          </p:nvPr>
        </p:nvPicPr>
        <p:blipFill>
          <a:blip r:embed="rId2" cstate="print"/>
          <a:stretch>
            <a:fillRect/>
          </a:stretch>
        </p:blipFill>
        <p:spPr>
          <a:xfrm>
            <a:off x="5480458" y="1700809"/>
            <a:ext cx="5937806" cy="3933232"/>
          </a:xfrm>
        </p:spPr>
      </p:pic>
    </p:spTree>
    <p:extLst>
      <p:ext uri="{BB962C8B-B14F-4D97-AF65-F5344CB8AC3E}">
        <p14:creationId xmlns:p14="http://schemas.microsoft.com/office/powerpoint/2010/main" val="3663125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b="1" u="sng" dirty="0" smtClean="0"/>
              <a:t>JCC	-DRR</a:t>
            </a:r>
            <a:r>
              <a:rPr lang="ja-JP" altLang="en-US" b="1" u="sng" dirty="0" smtClean="0"/>
              <a:t>設立</a:t>
            </a:r>
            <a:endParaRPr lang="en-GB" b="1" u="sng" dirty="0"/>
          </a:p>
        </p:txBody>
      </p:sp>
      <p:sp>
        <p:nvSpPr>
          <p:cNvPr id="3" name="Content Placeholder 2"/>
          <p:cNvSpPr>
            <a:spLocks noGrp="1"/>
          </p:cNvSpPr>
          <p:nvPr>
            <p:ph idx="1"/>
          </p:nvPr>
        </p:nvSpPr>
        <p:spPr/>
        <p:txBody>
          <a:bodyPr/>
          <a:lstStyle/>
          <a:p>
            <a:r>
              <a:rPr lang="ja-JP" altLang="en-US" b="1" dirty="0" smtClean="0"/>
              <a:t>仙台防災枠組のモニタリング</a:t>
            </a:r>
            <a:r>
              <a:rPr lang="ja-JP" altLang="en-US" dirty="0" smtClean="0"/>
              <a:t>：誰がウォッチドッグになるのか？</a:t>
            </a:r>
            <a:endParaRPr lang="en-US" altLang="ja-JP" dirty="0" smtClean="0"/>
          </a:p>
          <a:p>
            <a:r>
              <a:rPr lang="ja-JP" altLang="en-US" b="1" dirty="0"/>
              <a:t>福</a:t>
            </a:r>
            <a:r>
              <a:rPr lang="ja-JP" altLang="en-US" b="1" dirty="0" smtClean="0"/>
              <a:t>島の教訓を更に伝える</a:t>
            </a:r>
            <a:r>
              <a:rPr lang="ja-JP" altLang="en-US" dirty="0" smtClean="0"/>
              <a:t>：まだまだ伝え切れていない</a:t>
            </a:r>
            <a:endParaRPr lang="en-US" altLang="ja-JP" dirty="0" smtClean="0"/>
          </a:p>
          <a:p>
            <a:r>
              <a:rPr lang="ja-JP" altLang="en-US" b="1" dirty="0" smtClean="0"/>
              <a:t>防災主流化に更に取り組む</a:t>
            </a:r>
            <a:r>
              <a:rPr lang="ja-JP" altLang="en-US" dirty="0" smtClean="0"/>
              <a:t>：実践するとどうなる？</a:t>
            </a:r>
            <a:endParaRPr lang="en-US" altLang="ja-JP" dirty="0" smtClean="0"/>
          </a:p>
          <a:p>
            <a:r>
              <a:rPr lang="ja-JP" altLang="en-US" b="1" dirty="0"/>
              <a:t>一</a:t>
            </a:r>
            <a:r>
              <a:rPr lang="ja-JP" altLang="en-US" b="1" dirty="0" smtClean="0"/>
              <a:t>連の国際会議や海外ネットワーク等との連携</a:t>
            </a:r>
            <a:r>
              <a:rPr lang="ja-JP" altLang="en-US" dirty="0" smtClean="0"/>
              <a:t>：世界レベルでの連携・発信力</a:t>
            </a:r>
            <a:endParaRPr lang="en-GB" dirty="0"/>
          </a:p>
        </p:txBody>
      </p:sp>
    </p:spTree>
    <p:extLst>
      <p:ext uri="{BB962C8B-B14F-4D97-AF65-F5344CB8AC3E}">
        <p14:creationId xmlns:p14="http://schemas.microsoft.com/office/powerpoint/2010/main" val="243546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u="sng" dirty="0" smtClean="0"/>
              <a:t>JCCDRR</a:t>
            </a:r>
            <a:r>
              <a:rPr lang="ja-JP" altLang="en-US" b="1" u="sng" dirty="0" smtClean="0"/>
              <a:t>の活動概要</a:t>
            </a:r>
            <a:endParaRPr lang="en-GB" b="1" u="sng"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17399256"/>
              </p:ext>
            </p:extLst>
          </p:nvPr>
        </p:nvGraphicFramePr>
        <p:xfrm>
          <a:off x="623456" y="1441306"/>
          <a:ext cx="11263745" cy="5167312"/>
        </p:xfrm>
        <a:graphic>
          <a:graphicData uri="http://schemas.openxmlformats.org/drawingml/2006/table">
            <a:tbl>
              <a:tblPr firstRow="1" firstCol="1" bandRow="1">
                <a:tableStyleId>{5C22544A-7EE6-4342-B048-85BDC9FD1C3A}</a:tableStyleId>
              </a:tblPr>
              <a:tblGrid>
                <a:gridCol w="475489">
                  <a:extLst>
                    <a:ext uri="{9D8B030D-6E8A-4147-A177-3AD203B41FA5}">
                      <a16:colId xmlns:a16="http://schemas.microsoft.com/office/drawing/2014/main" val="2076174479"/>
                    </a:ext>
                  </a:extLst>
                </a:gridCol>
                <a:gridCol w="3611045">
                  <a:extLst>
                    <a:ext uri="{9D8B030D-6E8A-4147-A177-3AD203B41FA5}">
                      <a16:colId xmlns:a16="http://schemas.microsoft.com/office/drawing/2014/main" val="1573255724"/>
                    </a:ext>
                  </a:extLst>
                </a:gridCol>
                <a:gridCol w="7177211">
                  <a:extLst>
                    <a:ext uri="{9D8B030D-6E8A-4147-A177-3AD203B41FA5}">
                      <a16:colId xmlns:a16="http://schemas.microsoft.com/office/drawing/2014/main" val="735064825"/>
                    </a:ext>
                  </a:extLst>
                </a:gridCol>
              </a:tblGrid>
              <a:tr h="1107281">
                <a:tc>
                  <a:txBody>
                    <a:bodyPr/>
                    <a:lstStyle/>
                    <a:p>
                      <a:pPr algn="ctr">
                        <a:spcBef>
                          <a:spcPts val="240"/>
                        </a:spcBef>
                        <a:spcAft>
                          <a:spcPts val="120"/>
                        </a:spcAft>
                      </a:pPr>
                      <a:r>
                        <a:rPr lang="en-US" sz="2400" kern="100">
                          <a:effectLst/>
                        </a:rPr>
                        <a:t>No.</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Bef>
                          <a:spcPts val="240"/>
                        </a:spcBef>
                        <a:spcAft>
                          <a:spcPts val="120"/>
                        </a:spcAft>
                      </a:pPr>
                      <a:r>
                        <a:rPr lang="ja-JP" sz="2400" kern="100">
                          <a:effectLst/>
                        </a:rPr>
                        <a:t>活動</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Bef>
                          <a:spcPts val="240"/>
                        </a:spcBef>
                        <a:spcAft>
                          <a:spcPts val="120"/>
                        </a:spcAft>
                      </a:pPr>
                      <a:endParaRPr lang="en-US" altLang="ja-JP" sz="2400" kern="100" dirty="0" smtClean="0">
                        <a:effectLst/>
                      </a:endParaRPr>
                    </a:p>
                    <a:p>
                      <a:pPr algn="ctr">
                        <a:spcBef>
                          <a:spcPts val="240"/>
                        </a:spcBef>
                        <a:spcAft>
                          <a:spcPts val="120"/>
                        </a:spcAft>
                      </a:pPr>
                      <a:r>
                        <a:rPr lang="ja-JP" sz="2400" kern="100" dirty="0" smtClean="0">
                          <a:effectLst/>
                        </a:rPr>
                        <a:t>目的</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04088800"/>
                  </a:ext>
                </a:extLst>
              </a:tr>
              <a:tr h="1476375">
                <a:tc>
                  <a:txBody>
                    <a:bodyPr/>
                    <a:lstStyle/>
                    <a:p>
                      <a:pPr algn="ctr">
                        <a:spcBef>
                          <a:spcPts val="240"/>
                        </a:spcBef>
                        <a:spcAft>
                          <a:spcPts val="120"/>
                        </a:spcAft>
                      </a:pPr>
                      <a:r>
                        <a:rPr lang="en-US" sz="2400" kern="100">
                          <a:effectLst/>
                        </a:rPr>
                        <a:t>1</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Bef>
                          <a:spcPts val="240"/>
                        </a:spcBef>
                        <a:spcAft>
                          <a:spcPts val="120"/>
                        </a:spcAft>
                      </a:pPr>
                      <a:r>
                        <a:rPr lang="ja-JP" sz="2400" kern="100" dirty="0">
                          <a:effectLst/>
                        </a:rPr>
                        <a:t>【政策提言】</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Bef>
                          <a:spcPts val="240"/>
                        </a:spcBef>
                        <a:spcAft>
                          <a:spcPts val="120"/>
                        </a:spcAft>
                      </a:pPr>
                      <a:r>
                        <a:rPr lang="ja-JP" sz="2400" kern="100">
                          <a:effectLst/>
                        </a:rPr>
                        <a:t>「</a:t>
                      </a:r>
                      <a:r>
                        <a:rPr lang="en-US" sz="2400" u="sng" kern="100">
                          <a:effectLst/>
                          <a:hlinkClick r:id="rId2"/>
                        </a:rPr>
                        <a:t>仙台防災枠組2015-2030</a:t>
                      </a:r>
                      <a:r>
                        <a:rPr lang="ja-JP" sz="2400" kern="100">
                          <a:effectLst/>
                        </a:rPr>
                        <a:t>」および「</a:t>
                      </a:r>
                      <a:r>
                        <a:rPr lang="en-US" sz="2400" u="sng" kern="100">
                          <a:effectLst/>
                          <a:hlinkClick r:id="rId3"/>
                        </a:rPr>
                        <a:t>持続可能な開発目標</a:t>
                      </a:r>
                      <a:r>
                        <a:rPr lang="ja-JP" sz="2400" kern="100">
                          <a:effectLst/>
                        </a:rPr>
                        <a:t>（</a:t>
                      </a:r>
                      <a:r>
                        <a:rPr lang="en-US" sz="2400" kern="100">
                          <a:effectLst/>
                        </a:rPr>
                        <a:t>SDGs</a:t>
                      </a:r>
                      <a:r>
                        <a:rPr lang="ja-JP" sz="2400" kern="100">
                          <a:effectLst/>
                        </a:rPr>
                        <a:t>）」の実施に寄与し、国内外における様々な防災関連会議に市民の目線から貢献していくこと。</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6074640"/>
                  </a:ext>
                </a:extLst>
              </a:tr>
              <a:tr h="1107281">
                <a:tc>
                  <a:txBody>
                    <a:bodyPr/>
                    <a:lstStyle/>
                    <a:p>
                      <a:pPr algn="ctr">
                        <a:spcBef>
                          <a:spcPts val="240"/>
                        </a:spcBef>
                        <a:spcAft>
                          <a:spcPts val="120"/>
                        </a:spcAft>
                      </a:pPr>
                      <a:r>
                        <a:rPr lang="en-US" sz="2400" kern="100">
                          <a:effectLst/>
                        </a:rPr>
                        <a:t>2</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Bef>
                          <a:spcPts val="240"/>
                        </a:spcBef>
                        <a:spcAft>
                          <a:spcPts val="120"/>
                        </a:spcAft>
                      </a:pPr>
                      <a:r>
                        <a:rPr lang="ja-JP" sz="2400" kern="100">
                          <a:effectLst/>
                        </a:rPr>
                        <a:t>【</a:t>
                      </a:r>
                      <a:r>
                        <a:rPr lang="en-US" sz="2400" kern="100">
                          <a:effectLst/>
                        </a:rPr>
                        <a:t>DRR</a:t>
                      </a:r>
                      <a:r>
                        <a:rPr lang="ja-JP" sz="2400" kern="100">
                          <a:effectLst/>
                        </a:rPr>
                        <a:t>主流化】</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Bef>
                          <a:spcPts val="240"/>
                        </a:spcBef>
                        <a:spcAft>
                          <a:spcPts val="120"/>
                        </a:spcAft>
                      </a:pPr>
                      <a:r>
                        <a:rPr lang="ja-JP" sz="2400" kern="100">
                          <a:effectLst/>
                        </a:rPr>
                        <a:t>多様なセクターおよび分野で活動する</a:t>
                      </a:r>
                      <a:r>
                        <a:rPr lang="en-US" sz="2400" kern="100">
                          <a:effectLst/>
                        </a:rPr>
                        <a:t>CSO</a:t>
                      </a:r>
                      <a:r>
                        <a:rPr lang="ja-JP" sz="2400" kern="100">
                          <a:effectLst/>
                        </a:rPr>
                        <a:t>（市民社会組織）の交流を図り、各セクターにおける「</a:t>
                      </a:r>
                      <a:r>
                        <a:rPr lang="en-US" sz="2400" kern="100">
                          <a:effectLst/>
                        </a:rPr>
                        <a:t>DRR</a:t>
                      </a:r>
                      <a:r>
                        <a:rPr lang="ja-JP" sz="2400" kern="100">
                          <a:effectLst/>
                        </a:rPr>
                        <a:t>（災害リスク軽減）の主流化」を実践すること。</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957429898"/>
                  </a:ext>
                </a:extLst>
              </a:tr>
              <a:tr h="1476375">
                <a:tc>
                  <a:txBody>
                    <a:bodyPr/>
                    <a:lstStyle/>
                    <a:p>
                      <a:pPr algn="ctr">
                        <a:spcBef>
                          <a:spcPts val="240"/>
                        </a:spcBef>
                        <a:spcAft>
                          <a:spcPts val="120"/>
                        </a:spcAft>
                      </a:pPr>
                      <a:r>
                        <a:rPr lang="en-US" sz="2400" kern="100">
                          <a:effectLst/>
                        </a:rPr>
                        <a:t>3</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Bef>
                          <a:spcPts val="240"/>
                        </a:spcBef>
                        <a:spcAft>
                          <a:spcPts val="120"/>
                        </a:spcAft>
                      </a:pPr>
                      <a:r>
                        <a:rPr lang="ja-JP" sz="2400" kern="100">
                          <a:effectLst/>
                        </a:rPr>
                        <a:t>【東日本大震災などからの課題や教訓の発信】</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Bef>
                          <a:spcPts val="240"/>
                        </a:spcBef>
                        <a:spcAft>
                          <a:spcPts val="120"/>
                        </a:spcAft>
                      </a:pPr>
                      <a:r>
                        <a:rPr lang="ja-JP" sz="2400" kern="100" dirty="0">
                          <a:effectLst/>
                        </a:rPr>
                        <a:t>東日本大震災などの災害が引き起こす問題やそこからの教訓について、被災者の視点を考慮しながら国内外に発信し、特に、世界の原発災害への備えを強化すること。</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726716319"/>
                  </a:ext>
                </a:extLst>
              </a:tr>
            </a:tbl>
          </a:graphicData>
        </a:graphic>
      </p:graphicFrame>
    </p:spTree>
    <p:extLst>
      <p:ext uri="{BB962C8B-B14F-4D97-AF65-F5344CB8AC3E}">
        <p14:creationId xmlns:p14="http://schemas.microsoft.com/office/powerpoint/2010/main" val="3067685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607</Words>
  <Application>Microsoft Office PowerPoint</Application>
  <PresentationFormat>ワイド画面</PresentationFormat>
  <Paragraphs>70</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‚l‚r ƒSƒVƒbƒN</vt:lpstr>
      <vt:lpstr>HGS創英ﾌﾟﾚｾﾞﾝｽEB</vt:lpstr>
      <vt:lpstr>MS Gothic</vt:lpstr>
      <vt:lpstr>ＭＳ 明朝</vt:lpstr>
      <vt:lpstr>游ゴシック</vt:lpstr>
      <vt:lpstr>游ゴシック Light</vt:lpstr>
      <vt:lpstr>Arial</vt:lpstr>
      <vt:lpstr>Century</vt:lpstr>
      <vt:lpstr>Times New Roman</vt:lpstr>
      <vt:lpstr>Office テーマ</vt:lpstr>
      <vt:lpstr>災害に強い社会づくりに向けた アドボカシー活動</vt:lpstr>
      <vt:lpstr>何故アドボカシーが必要か</vt:lpstr>
      <vt:lpstr>JCC2015の立ち上げ</vt:lpstr>
      <vt:lpstr>PowerPoint プレゼンテーション</vt:lpstr>
      <vt:lpstr>PowerPoint プレゼンテーション</vt:lpstr>
      <vt:lpstr>JCC2015の成果</vt:lpstr>
      <vt:lpstr>現在の世界の状況</vt:lpstr>
      <vt:lpstr>JCC -DRR設立</vt:lpstr>
      <vt:lpstr>JCCDRRの活動概要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災害に強い社会づくりに向けて国際的な視点から見た災害対応に関するアドボカシー活動について</dc:title>
  <dc:creator>CWS Japan Komino</dc:creator>
  <cp:lastModifiedBy>CWS Japan Komino</cp:lastModifiedBy>
  <cp:revision>9</cp:revision>
  <dcterms:created xsi:type="dcterms:W3CDTF">2016-03-06T11:17:20Z</dcterms:created>
  <dcterms:modified xsi:type="dcterms:W3CDTF">2016-03-06T12:53:41Z</dcterms:modified>
</cp:coreProperties>
</file>