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1"/>
    <a:srgbClr val="F6F000"/>
    <a:srgbClr val="DBD600"/>
    <a:srgbClr val="00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49F83-3D9F-44EC-8050-92F191B66C6F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C5D38-4194-495D-A364-877ECBFB9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75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769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68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23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83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85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3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50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88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55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96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00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3258-FA00-4D95-B7E8-EE90D5BC4E5C}" type="datetimeFigureOut">
              <a:rPr kumimoji="1" lang="ja-JP" altLang="en-US" smtClean="0"/>
              <a:t>2015/5/14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BCAB3-F901-44EB-8E9C-595FF5ADF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097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8570"/>
            <a:ext cx="531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みやぎ連携復興センター法人化へ向けた流れ</a:t>
            </a:r>
            <a:endParaRPr kumimoji="1" lang="ja-JP" alt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20688"/>
            <a:ext cx="360040" cy="201622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 smtClean="0"/>
              <a:t>せんだい・みやぎ</a:t>
            </a:r>
            <a:endParaRPr kumimoji="1" lang="ja-JP" altLang="en-US" sz="1200" b="1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107504" y="2708920"/>
            <a:ext cx="8856984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07504" y="5373216"/>
            <a:ext cx="8856984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7"/>
          <p:cNvGrpSpPr/>
          <p:nvPr/>
        </p:nvGrpSpPr>
        <p:grpSpPr>
          <a:xfrm>
            <a:off x="611560" y="759024"/>
            <a:ext cx="1656184" cy="1737192"/>
            <a:chOff x="1331640" y="872716"/>
            <a:chExt cx="1872208" cy="1737192"/>
          </a:xfrm>
        </p:grpSpPr>
        <p:sp>
          <p:nvSpPr>
            <p:cNvPr id="17" name="正方形/長方形 16"/>
            <p:cNvSpPr/>
            <p:nvPr/>
          </p:nvSpPr>
          <p:spPr>
            <a:xfrm>
              <a:off x="1331640" y="1178749"/>
              <a:ext cx="1872208" cy="14311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</a:t>
              </a:r>
              <a:r>
                <a:rPr lang="ja-JP" altLang="en-US" sz="1050" b="1" u="sng" dirty="0" smtClean="0">
                  <a:solidFill>
                    <a:srgbClr val="FF0000"/>
                  </a:solidFill>
                </a:rPr>
                <a:t>法人化の承認</a:t>
              </a:r>
              <a:endParaRPr lang="en-US" altLang="ja-JP" sz="1050" b="1" u="sng" dirty="0" smtClean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 smtClean="0">
                  <a:solidFill>
                    <a:schemeClr val="tx1"/>
                  </a:solidFill>
                </a:rPr>
                <a:t>・次年度の法人化に向け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検討の開始を指示</a:t>
              </a:r>
              <a:endParaRPr kumimoji="1"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/>
                <a:t>（</a:t>
              </a:r>
              <a:r>
                <a:rPr kumimoji="1" lang="en-US" altLang="ja-JP" sz="1100" b="1" dirty="0" smtClean="0"/>
                <a:t>H26.7.16</a:t>
              </a:r>
              <a:r>
                <a:rPr kumimoji="1" lang="ja-JP" altLang="en-US" sz="1100" b="1" dirty="0" smtClean="0"/>
                <a:t>）</a:t>
              </a:r>
              <a:endParaRPr kumimoji="1" lang="en-US" altLang="ja-JP" sz="1100" b="1" dirty="0" smtClean="0"/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/>
                <a:t>○</a:t>
              </a:r>
              <a:r>
                <a:rPr kumimoji="1" lang="ja-JP" altLang="en-US" sz="1200" b="1" dirty="0" smtClean="0"/>
                <a:t>第</a:t>
              </a:r>
              <a:r>
                <a:rPr kumimoji="1" lang="en-US" altLang="ja-JP" sz="1200" b="1" dirty="0" smtClean="0"/>
                <a:t>183</a:t>
              </a:r>
              <a:r>
                <a:rPr kumimoji="1" lang="ja-JP" altLang="en-US" sz="1200" b="1" dirty="0" smtClean="0"/>
                <a:t>回理事会</a:t>
              </a:r>
              <a:endParaRPr kumimoji="1" lang="en-US" altLang="ja-JP" sz="1200" b="1" dirty="0" smtClean="0"/>
            </a:p>
            <a:p>
              <a:pPr>
                <a:lnSpc>
                  <a:spcPct val="150000"/>
                </a:lnSpc>
              </a:pPr>
              <a:endParaRPr kumimoji="1" lang="ja-JP" altLang="en-US" sz="1200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899592" y="2924944"/>
            <a:ext cx="1656184" cy="1872208"/>
            <a:chOff x="1331640" y="872716"/>
            <a:chExt cx="1872208" cy="1872208"/>
          </a:xfrm>
        </p:grpSpPr>
        <p:sp>
          <p:nvSpPr>
            <p:cNvPr id="23" name="正方形/長方形 22"/>
            <p:cNvSpPr/>
            <p:nvPr/>
          </p:nvSpPr>
          <p:spPr>
            <a:xfrm>
              <a:off x="1331640" y="1178749"/>
              <a:ext cx="1872208" cy="15661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・設立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5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団体へ法人化経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緯説明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・今後の組織のあり方を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 smtClean="0">
                  <a:solidFill>
                    <a:schemeClr val="tx1"/>
                  </a:solidFill>
                </a:rPr>
                <a:t>　検討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/>
                <a:t>（</a:t>
              </a:r>
              <a:r>
                <a:rPr kumimoji="1" lang="en-US" altLang="ja-JP" sz="1100" b="1" dirty="0" smtClean="0"/>
                <a:t>H27.3.17</a:t>
              </a:r>
              <a:r>
                <a:rPr kumimoji="1" lang="ja-JP" altLang="en-US" sz="1100" b="1" dirty="0" smtClean="0"/>
                <a:t>）</a:t>
              </a:r>
              <a:endParaRPr kumimoji="1" lang="en-US" altLang="ja-JP" sz="1100" b="1" dirty="0" smtClean="0"/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/>
                <a:t>○設立</a:t>
              </a:r>
              <a:r>
                <a:rPr lang="en-US" altLang="ja-JP" sz="1200" b="1" dirty="0" smtClean="0"/>
                <a:t>5</a:t>
              </a:r>
              <a:r>
                <a:rPr lang="ja-JP" altLang="en-US" sz="1200" b="1" dirty="0" smtClean="0"/>
                <a:t>団体会議</a:t>
              </a:r>
              <a:endParaRPr kumimoji="1" lang="en-US" altLang="ja-JP" sz="1200" b="1" dirty="0" smtClean="0"/>
            </a:p>
            <a:p>
              <a:pPr>
                <a:lnSpc>
                  <a:spcPct val="150000"/>
                </a:lnSpc>
              </a:pPr>
              <a:endParaRPr kumimoji="1" lang="ja-JP" altLang="en-US" sz="1200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843808" y="2924944"/>
            <a:ext cx="1656184" cy="1872208"/>
            <a:chOff x="1331640" y="872716"/>
            <a:chExt cx="1872208" cy="1872208"/>
          </a:xfrm>
        </p:grpSpPr>
        <p:sp>
          <p:nvSpPr>
            <p:cNvPr id="26" name="正方形/長方形 25"/>
            <p:cNvSpPr/>
            <p:nvPr/>
          </p:nvSpPr>
          <p:spPr>
            <a:xfrm>
              <a:off x="1331640" y="1160748"/>
              <a:ext cx="1872208" cy="15841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・組織のあり方や役割に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ついて、団体や関係者、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アドバイザーを交えて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　意見交換・検討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/>
                <a:t>（</a:t>
              </a:r>
              <a:r>
                <a:rPr kumimoji="1" lang="en-US" altLang="ja-JP" sz="1100" b="1" dirty="0" smtClean="0"/>
                <a:t>H27.3.25</a:t>
              </a:r>
              <a:r>
                <a:rPr kumimoji="1" lang="ja-JP" altLang="en-US" sz="1100" b="1" dirty="0" smtClean="0"/>
                <a:t>）</a:t>
              </a:r>
              <a:endParaRPr kumimoji="1" lang="en-US" altLang="ja-JP" sz="1100" b="1" dirty="0" smtClean="0"/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/>
                <a:t>○第</a:t>
              </a:r>
              <a:r>
                <a:rPr lang="en-US" altLang="ja-JP" sz="1200" b="1" dirty="0" smtClean="0"/>
                <a:t>1</a:t>
              </a:r>
              <a:r>
                <a:rPr lang="ja-JP" altLang="en-US" sz="1200" b="1" dirty="0" smtClean="0"/>
                <a:t>回検討会</a:t>
              </a:r>
              <a:endParaRPr kumimoji="1" lang="en-US" altLang="ja-JP" sz="1200" b="1" dirty="0" smtClean="0"/>
            </a:p>
            <a:p>
              <a:pPr>
                <a:lnSpc>
                  <a:spcPct val="150000"/>
                </a:lnSpc>
              </a:pPr>
              <a:endParaRPr kumimoji="1" lang="ja-JP" altLang="en-US" sz="1200" dirty="0"/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107504" y="2783627"/>
            <a:ext cx="360040" cy="25175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 smtClean="0"/>
              <a:t>検討会議</a:t>
            </a:r>
            <a:endParaRPr kumimoji="1" lang="ja-JP" altLang="en-US" sz="1200" b="1" dirty="0"/>
          </a:p>
        </p:txBody>
      </p:sp>
      <p:sp>
        <p:nvSpPr>
          <p:cNvPr id="31" name="正方形/長方形 30"/>
          <p:cNvSpPr/>
          <p:nvPr/>
        </p:nvSpPr>
        <p:spPr>
          <a:xfrm>
            <a:off x="107504" y="5445223"/>
            <a:ext cx="360040" cy="12961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/>
              <a:t>法人化手続き</a:t>
            </a:r>
            <a:endParaRPr kumimoji="1" lang="ja-JP" altLang="en-US" sz="1200" b="1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4788024" y="2923142"/>
            <a:ext cx="1656184" cy="1874010"/>
            <a:chOff x="1331640" y="872716"/>
            <a:chExt cx="1872208" cy="1874010"/>
          </a:xfrm>
        </p:grpSpPr>
        <p:sp>
          <p:nvSpPr>
            <p:cNvPr id="33" name="正方形/長方形 32"/>
            <p:cNvSpPr/>
            <p:nvPr/>
          </p:nvSpPr>
          <p:spPr>
            <a:xfrm>
              <a:off x="1331640" y="1178749"/>
              <a:ext cx="1872208" cy="15679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・組織として求められる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機能や立ち位置につい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て、意見交換・検討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（宿題：ビジョンミッ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ション明確化・提示）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/>
                <a:t>（</a:t>
              </a:r>
              <a:r>
                <a:rPr kumimoji="1" lang="en-US" altLang="ja-JP" sz="1100" b="1" dirty="0" smtClean="0"/>
                <a:t>H27.4.17</a:t>
              </a:r>
              <a:r>
                <a:rPr kumimoji="1" lang="ja-JP" altLang="en-US" sz="1100" b="1" dirty="0" smtClean="0"/>
                <a:t>）</a:t>
              </a:r>
              <a:endParaRPr kumimoji="1" lang="en-US" altLang="ja-JP" sz="1100" b="1" dirty="0" smtClean="0"/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/>
                <a:t>○第</a:t>
              </a:r>
              <a:r>
                <a:rPr lang="en-US" altLang="ja-JP" sz="1200" b="1" dirty="0"/>
                <a:t>2</a:t>
              </a:r>
              <a:r>
                <a:rPr lang="ja-JP" altLang="en-US" sz="1200" b="1" dirty="0" smtClean="0"/>
                <a:t>回検討会</a:t>
              </a:r>
              <a:endParaRPr kumimoji="1" lang="en-US" altLang="ja-JP" sz="1200" b="1" dirty="0" smtClean="0"/>
            </a:p>
            <a:p>
              <a:pPr>
                <a:lnSpc>
                  <a:spcPct val="150000"/>
                </a:lnSpc>
              </a:pPr>
              <a:endParaRPr kumimoji="1" lang="ja-JP" altLang="en-US" sz="1200" dirty="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6732240" y="2916676"/>
            <a:ext cx="1656184" cy="1880476"/>
            <a:chOff x="1331640" y="872716"/>
            <a:chExt cx="1872208" cy="1880476"/>
          </a:xfrm>
        </p:grpSpPr>
        <p:sp>
          <p:nvSpPr>
            <p:cNvPr id="36" name="正方形/長方形 35"/>
            <p:cNvSpPr/>
            <p:nvPr/>
          </p:nvSpPr>
          <p:spPr>
            <a:xfrm>
              <a:off x="1331640" y="1178749"/>
              <a:ext cx="1872208" cy="1574443"/>
            </a:xfrm>
            <a:prstGeom prst="rect">
              <a:avLst/>
            </a:prstGeom>
            <a:solidFill>
              <a:srgbClr val="FFFF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 smtClean="0">
                  <a:solidFill>
                    <a:schemeClr val="tx1"/>
                  </a:solidFill>
                </a:rPr>
                <a:t>・</a:t>
              </a:r>
              <a:r>
                <a:rPr lang="ja-JP" altLang="en-US" sz="1200" b="1" u="sng" dirty="0" smtClean="0">
                  <a:solidFill>
                    <a:srgbClr val="FF0000"/>
                  </a:solidFill>
                </a:rPr>
                <a:t>新法人事務局案</a:t>
              </a:r>
              <a:endParaRPr lang="en-US" altLang="ja-JP" sz="1200" b="1" u="sng" dirty="0" smtClean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dirty="0">
                  <a:solidFill>
                    <a:srgbClr val="FF0000"/>
                  </a:solidFill>
                </a:rPr>
                <a:t>　</a:t>
              </a:r>
              <a:r>
                <a:rPr lang="ja-JP" altLang="en-US" sz="1200" b="1" u="sng" dirty="0" smtClean="0">
                  <a:solidFill>
                    <a:srgbClr val="FF0000"/>
                  </a:solidFill>
                </a:rPr>
                <a:t>共有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・意見交換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-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ビジョンミッション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-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定款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solidFill>
                    <a:schemeClr val="tx1"/>
                  </a:solidFill>
                </a:rPr>
                <a:t>　</a:t>
              </a:r>
              <a:r>
                <a:rPr lang="en-US" altLang="ja-JP" sz="1050" dirty="0" smtClean="0">
                  <a:solidFill>
                    <a:schemeClr val="tx1"/>
                  </a:solidFill>
                </a:rPr>
                <a:t>-</a:t>
              </a:r>
              <a:r>
                <a:rPr lang="ja-JP" altLang="en-US" sz="1050" dirty="0" smtClean="0">
                  <a:solidFill>
                    <a:schemeClr val="tx1"/>
                  </a:solidFill>
                </a:rPr>
                <a:t>組織体制</a:t>
              </a:r>
              <a:endParaRPr lang="en-US" altLang="ja-JP" sz="10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>
                  <a:solidFill>
                    <a:srgbClr val="FFFF61"/>
                  </a:solidFill>
                </a:rPr>
                <a:t>（</a:t>
              </a:r>
              <a:r>
                <a:rPr kumimoji="1" lang="en-US" altLang="ja-JP" sz="1100" b="1" dirty="0" smtClean="0">
                  <a:solidFill>
                    <a:srgbClr val="FFFF61"/>
                  </a:solidFill>
                </a:rPr>
                <a:t>H27.5.18</a:t>
              </a:r>
              <a:r>
                <a:rPr kumimoji="1" lang="ja-JP" altLang="en-US" sz="1100" b="1" dirty="0" smtClean="0">
                  <a:solidFill>
                    <a:srgbClr val="FFFF61"/>
                  </a:solidFill>
                </a:rPr>
                <a:t>）</a:t>
              </a:r>
              <a:endParaRPr kumimoji="1" lang="en-US" altLang="ja-JP" sz="1100" b="1" dirty="0" smtClean="0">
                <a:solidFill>
                  <a:srgbClr val="FFFF6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>
                  <a:solidFill>
                    <a:srgbClr val="FFFF61"/>
                  </a:solidFill>
                </a:rPr>
                <a:t>○第</a:t>
              </a:r>
              <a:r>
                <a:rPr lang="en-US" altLang="ja-JP" sz="1200" b="1" dirty="0" smtClean="0">
                  <a:solidFill>
                    <a:srgbClr val="FFFF61"/>
                  </a:solidFill>
                </a:rPr>
                <a:t>3</a:t>
              </a:r>
              <a:r>
                <a:rPr lang="ja-JP" altLang="en-US" sz="1200" b="1" dirty="0" smtClean="0">
                  <a:solidFill>
                    <a:srgbClr val="FFFF61"/>
                  </a:solidFill>
                </a:rPr>
                <a:t>回検討会</a:t>
              </a:r>
              <a:endParaRPr kumimoji="1" lang="en-US" altLang="ja-JP" sz="1200" b="1" dirty="0" smtClean="0">
                <a:solidFill>
                  <a:srgbClr val="FFFF61"/>
                </a:solidFill>
              </a:endParaRPr>
            </a:p>
            <a:p>
              <a:pPr>
                <a:lnSpc>
                  <a:spcPct val="150000"/>
                </a:lnSpc>
              </a:pPr>
              <a:endParaRPr kumimoji="1" lang="ja-JP" altLang="en-US" sz="1200" dirty="0">
                <a:solidFill>
                  <a:srgbClr val="FFFF61"/>
                </a:solidFill>
              </a:endParaRPr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8748464" y="620688"/>
            <a:ext cx="360040" cy="612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/>
              <a:t>法　　人　　化</a:t>
            </a:r>
            <a:endParaRPr kumimoji="1" lang="ja-JP" altLang="en-US" sz="1600" b="1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6731183" y="759024"/>
            <a:ext cx="1656184" cy="1737192"/>
            <a:chOff x="1331640" y="872716"/>
            <a:chExt cx="1872208" cy="1737192"/>
          </a:xfrm>
        </p:grpSpPr>
        <p:sp>
          <p:nvSpPr>
            <p:cNvPr id="40" name="正方形/長方形 39"/>
            <p:cNvSpPr/>
            <p:nvPr/>
          </p:nvSpPr>
          <p:spPr>
            <a:xfrm>
              <a:off x="1331640" y="1178749"/>
              <a:ext cx="1872208" cy="14311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50000"/>
                </a:lnSpc>
              </a:pP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600" dirty="0" smtClean="0">
                  <a:solidFill>
                    <a:schemeClr val="tx1"/>
                  </a:solidFill>
                </a:rPr>
                <a:t>・</a:t>
              </a:r>
              <a:r>
                <a:rPr lang="ja-JP" altLang="en-US" sz="1600" b="1" u="sng" dirty="0" smtClean="0">
                  <a:solidFill>
                    <a:srgbClr val="FF0000"/>
                  </a:solidFill>
                </a:rPr>
                <a:t>法人化の承認</a:t>
              </a:r>
              <a:endParaRPr lang="en-US" altLang="ja-JP" sz="1600" b="1" u="sng" dirty="0" smtClean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　</a:t>
              </a:r>
              <a:r>
                <a:rPr lang="en-US" altLang="ja-JP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</a:t>
              </a:r>
              <a:r>
                <a:rPr lang="ja-JP" alt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組織案</a:t>
              </a:r>
              <a:endParaRPr lang="en-US" altLang="ja-JP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　</a:t>
              </a:r>
              <a:r>
                <a:rPr lang="en-US" altLang="ja-JP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</a:t>
              </a:r>
              <a:r>
                <a:rPr lang="ja-JP" alt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収支案</a:t>
              </a:r>
              <a:endParaRPr lang="en-US" altLang="ja-JP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　</a:t>
              </a:r>
              <a:r>
                <a:rPr lang="en-US" altLang="ja-JP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-</a:t>
              </a:r>
              <a:r>
                <a:rPr lang="ja-JP" alt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事業計画案　</a:t>
              </a:r>
              <a:r>
                <a:rPr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提示</a:t>
              </a:r>
              <a:endParaRPr lang="en-US" altLang="ja-JP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331640" y="872716"/>
              <a:ext cx="1872208" cy="61206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50000"/>
                </a:lnSpc>
              </a:pPr>
              <a:r>
                <a:rPr kumimoji="1" lang="ja-JP" altLang="en-US" sz="1100" b="1" dirty="0" smtClean="0"/>
                <a:t>（</a:t>
              </a:r>
              <a:r>
                <a:rPr kumimoji="1" lang="en-US" altLang="ja-JP" sz="1100" b="1" dirty="0" smtClean="0"/>
                <a:t>H27.6.16</a:t>
              </a:r>
              <a:r>
                <a:rPr kumimoji="1" lang="ja-JP" altLang="en-US" sz="1100" b="1" dirty="0" smtClean="0"/>
                <a:t>）</a:t>
              </a:r>
              <a:endParaRPr kumimoji="1" lang="en-US" altLang="ja-JP" sz="1100" b="1" dirty="0" smtClean="0"/>
            </a:p>
            <a:p>
              <a:pPr>
                <a:lnSpc>
                  <a:spcPct val="150000"/>
                </a:lnSpc>
              </a:pPr>
              <a:r>
                <a:rPr lang="ja-JP" altLang="en-US" sz="1200" b="1" dirty="0" smtClean="0"/>
                <a:t>○臨時総会</a:t>
              </a:r>
              <a:endParaRPr kumimoji="1" lang="en-US" altLang="ja-JP" sz="1200" b="1" dirty="0" smtClean="0"/>
            </a:p>
            <a:p>
              <a:pPr>
                <a:lnSpc>
                  <a:spcPct val="150000"/>
                </a:lnSpc>
              </a:pPr>
              <a:endParaRPr kumimoji="1" lang="ja-JP" altLang="en-US" sz="1200" dirty="0"/>
            </a:p>
          </p:txBody>
        </p:sp>
      </p:grpSp>
      <p:sp>
        <p:nvSpPr>
          <p:cNvPr id="42" name="正方形/長方形 41"/>
          <p:cNvSpPr/>
          <p:nvPr/>
        </p:nvSpPr>
        <p:spPr>
          <a:xfrm>
            <a:off x="5868144" y="4941168"/>
            <a:ext cx="1440160" cy="3240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1200" b="1" dirty="0" smtClean="0"/>
              <a:t>合　　宿</a:t>
            </a:r>
            <a:endParaRPr kumimoji="1" lang="ja-JP" altLang="en-US" sz="1200" dirty="0"/>
          </a:p>
        </p:txBody>
      </p:sp>
      <p:sp>
        <p:nvSpPr>
          <p:cNvPr id="43" name="ホームベース 42"/>
          <p:cNvSpPr/>
          <p:nvPr/>
        </p:nvSpPr>
        <p:spPr>
          <a:xfrm>
            <a:off x="796907" y="5517232"/>
            <a:ext cx="6799429" cy="50405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法人化組織検討（</a:t>
            </a:r>
            <a:r>
              <a:rPr kumimoji="1"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H26.9~)</a:t>
            </a:r>
          </a:p>
          <a:p>
            <a:pPr algn="ctr"/>
            <a:r>
              <a:rPr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・法人タスク管理、検討</a:t>
            </a:r>
            <a:r>
              <a:rPr kumimoji="1"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会召集　など</a:t>
            </a:r>
            <a:endParaRPr kumimoji="1" lang="ja-JP" alt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山形 43"/>
          <p:cNvSpPr/>
          <p:nvPr/>
        </p:nvSpPr>
        <p:spPr>
          <a:xfrm>
            <a:off x="7452320" y="5517232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1" name="山形 60"/>
          <p:cNvSpPr/>
          <p:nvPr/>
        </p:nvSpPr>
        <p:spPr>
          <a:xfrm>
            <a:off x="7812360" y="5517232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2" name="ホームベース 61"/>
          <p:cNvSpPr/>
          <p:nvPr/>
        </p:nvSpPr>
        <p:spPr>
          <a:xfrm>
            <a:off x="796908" y="6173688"/>
            <a:ext cx="6799428" cy="504056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法人化に係る各専門家</a:t>
            </a:r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と</a:t>
            </a:r>
            <a:r>
              <a:rPr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の調整</a:t>
            </a:r>
            <a:r>
              <a:rPr kumimoji="1" lang="ja-JP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（</a:t>
            </a:r>
            <a:r>
              <a:rPr kumimoji="1" lang="en-US" altLang="ja-JP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H26.9~)</a:t>
            </a:r>
          </a:p>
          <a:p>
            <a:pPr algn="ctr"/>
            <a:r>
              <a:rPr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・社会労務士、税理士、司法書士</a:t>
            </a:r>
            <a:r>
              <a:rPr kumimoji="1"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　など</a:t>
            </a:r>
            <a:endParaRPr kumimoji="1" lang="ja-JP" altLang="en-US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3" name="山形 62"/>
          <p:cNvSpPr/>
          <p:nvPr/>
        </p:nvSpPr>
        <p:spPr>
          <a:xfrm>
            <a:off x="7452319" y="6173688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山形 63"/>
          <p:cNvSpPr/>
          <p:nvPr/>
        </p:nvSpPr>
        <p:spPr>
          <a:xfrm>
            <a:off x="7812359" y="6173688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6" name="二等辺三角形 75"/>
          <p:cNvSpPr/>
          <p:nvPr/>
        </p:nvSpPr>
        <p:spPr>
          <a:xfrm rot="5400000">
            <a:off x="2121461" y="3786774"/>
            <a:ext cx="1156662" cy="14401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0" name="直線コネクタ 79"/>
          <p:cNvCxnSpPr/>
          <p:nvPr/>
        </p:nvCxnSpPr>
        <p:spPr>
          <a:xfrm>
            <a:off x="683568" y="2496216"/>
            <a:ext cx="1" cy="1299442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683568" y="3795658"/>
            <a:ext cx="226679" cy="12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flipV="1">
            <a:off x="7956375" y="2496216"/>
            <a:ext cx="0" cy="420460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二等辺三角形 88"/>
          <p:cNvSpPr/>
          <p:nvPr/>
        </p:nvSpPr>
        <p:spPr>
          <a:xfrm rot="5400000">
            <a:off x="7709413" y="1510044"/>
            <a:ext cx="1737193" cy="235154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2" name="直線コネクタ 91"/>
          <p:cNvCxnSpPr/>
          <p:nvPr/>
        </p:nvCxnSpPr>
        <p:spPr>
          <a:xfrm>
            <a:off x="5508104" y="4797152"/>
            <a:ext cx="0" cy="30603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>
            <a:off x="5508104" y="510318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7309090" y="5101782"/>
            <a:ext cx="360040" cy="140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V="1">
            <a:off x="7669130" y="4797152"/>
            <a:ext cx="0" cy="3046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山形 102"/>
          <p:cNvSpPr/>
          <p:nvPr/>
        </p:nvSpPr>
        <p:spPr>
          <a:xfrm>
            <a:off x="8150350" y="5517232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" name="山形 103"/>
          <p:cNvSpPr/>
          <p:nvPr/>
        </p:nvSpPr>
        <p:spPr>
          <a:xfrm>
            <a:off x="8175106" y="6173688"/>
            <a:ext cx="504056" cy="504056"/>
          </a:xfrm>
          <a:prstGeom prst="chevron">
            <a:avLst>
              <a:gd name="adj" fmla="val 4915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0" name="二等辺三角形 109"/>
          <p:cNvSpPr/>
          <p:nvPr/>
        </p:nvSpPr>
        <p:spPr>
          <a:xfrm rot="5400000">
            <a:off x="4065677" y="3786774"/>
            <a:ext cx="1156662" cy="14401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二等辺三角形 110"/>
          <p:cNvSpPr/>
          <p:nvPr/>
        </p:nvSpPr>
        <p:spPr>
          <a:xfrm rot="5400000">
            <a:off x="6009892" y="3786775"/>
            <a:ext cx="1156662" cy="144017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48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128</Words>
  <Application>Microsoft Office PowerPoint</Application>
  <PresentationFormat>画面に合わせる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15</cp:revision>
  <cp:lastPrinted>2015-05-14T08:42:49Z</cp:lastPrinted>
  <dcterms:created xsi:type="dcterms:W3CDTF">2015-05-14T05:34:39Z</dcterms:created>
  <dcterms:modified xsi:type="dcterms:W3CDTF">2015-05-14T08:50:21Z</dcterms:modified>
</cp:coreProperties>
</file>