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4" d="100"/>
          <a:sy n="64" d="100"/>
        </p:scale>
        <p:origin x="26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B9C3-37FB-4E2A-8D30-E7CF04F943DC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556E-B0DA-4D50-90E4-DF4D609C9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12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B9C3-37FB-4E2A-8D30-E7CF04F943DC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556E-B0DA-4D50-90E4-DF4D609C9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04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B9C3-37FB-4E2A-8D30-E7CF04F943DC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556E-B0DA-4D50-90E4-DF4D609C9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27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B9C3-37FB-4E2A-8D30-E7CF04F943DC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556E-B0DA-4D50-90E4-DF4D609C9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91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B9C3-37FB-4E2A-8D30-E7CF04F943DC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556E-B0DA-4D50-90E4-DF4D609C9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96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B9C3-37FB-4E2A-8D30-E7CF04F943DC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556E-B0DA-4D50-90E4-DF4D609C9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17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B9C3-37FB-4E2A-8D30-E7CF04F943DC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556E-B0DA-4D50-90E4-DF4D609C9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92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B9C3-37FB-4E2A-8D30-E7CF04F943DC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556E-B0DA-4D50-90E4-DF4D609C9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76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B9C3-37FB-4E2A-8D30-E7CF04F943DC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556E-B0DA-4D50-90E4-DF4D609C9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5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B9C3-37FB-4E2A-8D30-E7CF04F943DC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556E-B0DA-4D50-90E4-DF4D609C9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35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B9C3-37FB-4E2A-8D30-E7CF04F943DC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556E-B0DA-4D50-90E4-DF4D609C9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9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1B9C3-37FB-4E2A-8D30-E7CF04F943DC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8556E-B0DA-4D50-90E4-DF4D609C9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58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facebook.com/borasapo" TargetMode="External"/><Relationship Id="rId5" Type="http://schemas.openxmlformats.org/officeDocument/2006/relationships/hyperlink" Target="http://www.akaihane.or.jp/er/p6.html" TargetMode="External"/><Relationship Id="rId4" Type="http://schemas.openxmlformats.org/officeDocument/2006/relationships/hyperlink" Target="mailto:support@c.akaihane.or.j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Ex5uX" TargetMode="External"/><Relationship Id="rId7" Type="http://schemas.openxmlformats.org/officeDocument/2006/relationships/hyperlink" Target="http://goo.gl/xdyyI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goo.gl/0DmDJr" TargetMode="External"/><Relationship Id="rId5" Type="http://schemas.openxmlformats.org/officeDocument/2006/relationships/hyperlink" Target="http://goo.gl/QWJr5U" TargetMode="External"/><Relationship Id="rId4" Type="http://schemas.openxmlformats.org/officeDocument/2006/relationships/hyperlink" Target="http://goo.gl/Jedr2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254915" y="3780139"/>
            <a:ext cx="6360205" cy="487011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79" y="4993425"/>
            <a:ext cx="2275432" cy="1663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745035" y="4422552"/>
            <a:ext cx="3134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〒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980-0811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仙台市青葉区一番町四丁目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1-3</a:t>
            </a:r>
          </a:p>
          <a:p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・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JR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仙台駅西口から徒歩約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15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分（約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1.1km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） </a:t>
            </a:r>
            <a:endParaRPr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・地下鉄広瀬通駅西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5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番出口すぐ</a:t>
            </a:r>
            <a:endParaRPr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・市営バス「商工会議所前」徒歩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分</a:t>
            </a:r>
            <a:endParaRPr kumimoji="1" lang="ja-JP" altLang="en-US" sz="12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45035" y="6279113"/>
            <a:ext cx="53114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+mn-ea"/>
              </a:rPr>
              <a:t>開会　</a:t>
            </a:r>
            <a:r>
              <a:rPr lang="en-US" altLang="ja-JP" sz="1400" dirty="0" smtClean="0">
                <a:latin typeface="+mn-ea"/>
              </a:rPr>
              <a:t>14</a:t>
            </a:r>
            <a:r>
              <a:rPr lang="ja-JP" altLang="en-US" sz="1400" dirty="0" smtClean="0">
                <a:latin typeface="+mn-ea"/>
              </a:rPr>
              <a:t>：</a:t>
            </a:r>
            <a:r>
              <a:rPr lang="en-US" altLang="ja-JP" sz="1400" dirty="0" smtClean="0">
                <a:latin typeface="+mn-ea"/>
              </a:rPr>
              <a:t>00</a:t>
            </a:r>
            <a:r>
              <a:rPr lang="ja-JP" altLang="en-US" sz="1400" dirty="0" smtClean="0">
                <a:latin typeface="+mn-ea"/>
              </a:rPr>
              <a:t>（開場　</a:t>
            </a:r>
            <a:r>
              <a:rPr lang="en-US" altLang="ja-JP" sz="1400" dirty="0" smtClean="0">
                <a:latin typeface="+mn-ea"/>
              </a:rPr>
              <a:t>13</a:t>
            </a:r>
            <a:r>
              <a:rPr lang="ja-JP" altLang="en-US" sz="1400" dirty="0" smtClean="0">
                <a:latin typeface="+mn-ea"/>
              </a:rPr>
              <a:t>：</a:t>
            </a:r>
            <a:r>
              <a:rPr lang="en-US" altLang="ja-JP" sz="1400" dirty="0" smtClean="0">
                <a:latin typeface="+mn-ea"/>
              </a:rPr>
              <a:t>40</a:t>
            </a:r>
            <a:r>
              <a:rPr lang="ja-JP" altLang="en-US" sz="1400" dirty="0" smtClean="0">
                <a:latin typeface="+mn-ea"/>
              </a:rPr>
              <a:t>）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あいさ</a:t>
            </a:r>
            <a:r>
              <a:rPr lang="ja-JP" altLang="en-US" sz="1400" dirty="0">
                <a:latin typeface="+mn-ea"/>
              </a:rPr>
              <a:t>つ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・ボラサポとは？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「対象の団体、活動、経費について」</a:t>
            </a:r>
          </a:p>
          <a:p>
            <a:r>
              <a:rPr lang="ja-JP" altLang="en-US" sz="1400" dirty="0">
                <a:latin typeface="+mn-ea"/>
              </a:rPr>
              <a:t>・必須書類で不採用になってしまった例「要件不備あるある」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・運営委員からアドバイス「ここをこう書いてくれれば！」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質疑応答・個別</a:t>
            </a:r>
            <a:r>
              <a:rPr lang="ja-JP" altLang="en-US" sz="1400" dirty="0" smtClean="0">
                <a:latin typeface="+mn-ea"/>
              </a:rPr>
              <a:t>相談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閉</a:t>
            </a:r>
            <a:r>
              <a:rPr lang="ja-JP" altLang="en-US" sz="1400" dirty="0" smtClean="0">
                <a:latin typeface="+mn-ea"/>
              </a:rPr>
              <a:t>会　</a:t>
            </a:r>
            <a:r>
              <a:rPr lang="en-US" altLang="ja-JP" sz="1400" dirty="0" smtClean="0">
                <a:latin typeface="+mn-ea"/>
              </a:rPr>
              <a:t>16</a:t>
            </a:r>
            <a:r>
              <a:rPr lang="ja-JP" altLang="en-US" sz="1400" dirty="0" smtClean="0">
                <a:latin typeface="+mn-ea"/>
              </a:rPr>
              <a:t>：</a:t>
            </a:r>
            <a:r>
              <a:rPr lang="en-US" altLang="ja-JP" sz="1400" dirty="0" smtClean="0">
                <a:latin typeface="+mn-ea"/>
              </a:rPr>
              <a:t>00</a:t>
            </a:r>
            <a:r>
              <a:rPr lang="ja-JP" altLang="en-US" sz="1200" dirty="0">
                <a:latin typeface="+mn-ea"/>
              </a:rPr>
              <a:t>　</a:t>
            </a:r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プログラムの内容は変更になる場合があります</a:t>
            </a:r>
            <a:r>
              <a:rPr lang="ja-JP" altLang="en-US" sz="1200" dirty="0" smtClean="0">
                <a:latin typeface="+mn-ea"/>
              </a:rPr>
              <a:t>。</a:t>
            </a:r>
            <a:endParaRPr lang="ja-JP" altLang="en-US" sz="1200" dirty="0">
              <a:latin typeface="+mn-ea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05" y="211717"/>
            <a:ext cx="1129188" cy="123714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1362321" y="300199"/>
            <a:ext cx="5267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+mj-ea"/>
                <a:ea typeface="+mj-ea"/>
              </a:rPr>
              <a:t>赤い羽根</a:t>
            </a:r>
            <a:r>
              <a:rPr lang="ja-JP" altLang="en-US" b="1" dirty="0" smtClean="0">
                <a:latin typeface="+mj-ea"/>
                <a:ea typeface="+mj-ea"/>
              </a:rPr>
              <a:t>「災害ボランティア・</a:t>
            </a:r>
            <a:r>
              <a:rPr lang="en-US" altLang="ja-JP" b="1" dirty="0" smtClean="0">
                <a:latin typeface="+mj-ea"/>
                <a:ea typeface="+mj-ea"/>
              </a:rPr>
              <a:t>NPO</a:t>
            </a:r>
            <a:r>
              <a:rPr lang="ja-JP" altLang="en-US" b="1" dirty="0" smtClean="0">
                <a:latin typeface="+mj-ea"/>
                <a:ea typeface="+mj-ea"/>
              </a:rPr>
              <a:t>活動サポート募金」</a:t>
            </a:r>
            <a:endParaRPr lang="en-US" altLang="ja-JP" b="1" dirty="0" smtClean="0">
              <a:latin typeface="+mj-ea"/>
              <a:ea typeface="+mj-ea"/>
            </a:endParaRPr>
          </a:p>
          <a:p>
            <a:pPr algn="ctr"/>
            <a:r>
              <a:rPr lang="ja-JP" altLang="en-US" b="1" dirty="0" smtClean="0">
                <a:latin typeface="+mj-ea"/>
                <a:ea typeface="+mj-ea"/>
              </a:rPr>
              <a:t>ボラサポ　助成説明会 ｉｎ宮城</a:t>
            </a:r>
            <a:endParaRPr lang="en-US" altLang="ja-JP" b="1" dirty="0" smtClean="0">
              <a:latin typeface="+mj-ea"/>
              <a:ea typeface="+mj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38517" y="8680237"/>
            <a:ext cx="5188921" cy="1200329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just"/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お問い合わせ先：社会福祉法人中央共同募金会　担当：丁（てい）・戸石</a:t>
            </a:r>
            <a:endParaRPr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pPr algn="just"/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　　　　　　　　　お申込みは右のＱＲコードからもアクセスできます。</a:t>
            </a:r>
            <a:endParaRPr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pPr algn="just"/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　　　　　　　　　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TEL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03-3581-3846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FAX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03-3581-5755</a:t>
            </a:r>
          </a:p>
          <a:p>
            <a:pPr algn="just"/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　　　　　　　　　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mail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  <a:hlinkClick r:id="rId4"/>
              </a:rPr>
              <a:t>support@c.akaihane.or.jp</a:t>
            </a:r>
            <a:endParaRPr lang="en-US" altLang="ja-JP" sz="1200" dirty="0">
              <a:latin typeface="+mn-ea"/>
              <a:cs typeface="Meiryo UI" panose="020B0604030504040204" pitchFamily="50" charset="-128"/>
            </a:endParaRPr>
          </a:p>
          <a:p>
            <a:pPr algn="just"/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　　　　　　　　　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URL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  <a:hlinkClick r:id="rId5"/>
              </a:rPr>
              <a:t>http://www.akaihane.or.jp/er/p6.html</a:t>
            </a:r>
            <a:endParaRPr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pPr algn="just"/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　　　　　　　　　</a:t>
            </a:r>
            <a:r>
              <a:rPr lang="ja-JP" altLang="ja-JP" sz="1200" dirty="0" smtClean="0">
                <a:latin typeface="+mn-ea"/>
              </a:rPr>
              <a:t>ボラサポ </a:t>
            </a:r>
            <a:r>
              <a:rPr lang="ja-JP" altLang="ja-JP" sz="1200" dirty="0">
                <a:latin typeface="+mn-ea"/>
              </a:rPr>
              <a:t>公式Ｆａｃｅｂｏｏｋページ　</a:t>
            </a:r>
            <a:r>
              <a:rPr lang="en-US" altLang="ja-JP" sz="1200" u="sng" dirty="0">
                <a:latin typeface="+mn-ea"/>
                <a:hlinkClick r:id="rId6"/>
              </a:rPr>
              <a:t>www.facebook.com/borasapo</a:t>
            </a:r>
            <a:endParaRPr lang="en-US" altLang="ja-JP" sz="12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45035" y="4171844"/>
            <a:ext cx="3796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仙台市市民活動サポートセンター４階　研修室５</a:t>
            </a:r>
            <a:endParaRPr lang="en-US" altLang="ja-JP" sz="14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>
            <a:spLocks/>
          </p:cNvSpPr>
          <p:nvPr/>
        </p:nvSpPr>
        <p:spPr>
          <a:xfrm>
            <a:off x="662562" y="4171844"/>
            <a:ext cx="1224000" cy="369332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just"/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会場：</a:t>
            </a:r>
            <a:endParaRPr kumimoji="1" lang="ja-JP" altLang="en-US" sz="14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62562" y="3904074"/>
            <a:ext cx="1224000" cy="369332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just"/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開催日時：</a:t>
            </a:r>
            <a:endParaRPr kumimoji="1" lang="ja-JP" altLang="en-US" sz="14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45035" y="3904074"/>
            <a:ext cx="2787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+mn-ea"/>
                <a:cs typeface="Meiryo UI" panose="020B0604030504040204" pitchFamily="50" charset="-128"/>
              </a:rPr>
              <a:t>平成</a:t>
            </a:r>
            <a:r>
              <a:rPr kumimoji="1" lang="en-US" altLang="ja-JP" sz="1400" dirty="0" smtClean="0">
                <a:latin typeface="+mn-ea"/>
                <a:cs typeface="Meiryo UI" panose="020B0604030504040204" pitchFamily="50" charset="-128"/>
              </a:rPr>
              <a:t>27</a:t>
            </a:r>
            <a:r>
              <a:rPr kumimoji="1" lang="ja-JP" altLang="en-US" sz="14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kumimoji="1" lang="en-US" altLang="ja-JP" sz="1400" dirty="0" smtClean="0">
                <a:latin typeface="+mn-ea"/>
                <a:cs typeface="Meiryo UI" panose="020B0604030504040204" pitchFamily="50" charset="-128"/>
              </a:rPr>
              <a:t>4</a:t>
            </a:r>
            <a:r>
              <a:rPr kumimoji="1" lang="ja-JP" altLang="en-US" sz="1400" dirty="0" smtClean="0">
                <a:latin typeface="+mn-ea"/>
                <a:cs typeface="Meiryo UI" panose="020B0604030504040204" pitchFamily="50" charset="-128"/>
              </a:rPr>
              <a:t>月</a:t>
            </a:r>
            <a:r>
              <a:rPr kumimoji="1" lang="en-US" altLang="ja-JP" sz="1400" dirty="0" smtClean="0">
                <a:latin typeface="+mn-ea"/>
                <a:cs typeface="Meiryo UI" panose="020B0604030504040204" pitchFamily="50" charset="-128"/>
              </a:rPr>
              <a:t>30</a:t>
            </a:r>
            <a:r>
              <a:rPr kumimoji="1" lang="ja-JP" altLang="en-US" sz="1400" dirty="0" smtClean="0">
                <a:latin typeface="+mn-ea"/>
                <a:cs typeface="Meiryo UI" panose="020B0604030504040204" pitchFamily="50" charset="-128"/>
              </a:rPr>
              <a:t>日（木）</a:t>
            </a:r>
            <a:r>
              <a:rPr kumimoji="1" lang="en-US" altLang="ja-JP" sz="1400" dirty="0" smtClean="0">
                <a:latin typeface="+mn-ea"/>
                <a:cs typeface="Meiryo UI" panose="020B0604030504040204" pitchFamily="50" charset="-128"/>
              </a:rPr>
              <a:t>14</a:t>
            </a: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時～</a:t>
            </a:r>
            <a:r>
              <a:rPr lang="en-US" altLang="ja-JP" sz="1400" dirty="0" smtClean="0">
                <a:latin typeface="+mn-ea"/>
                <a:cs typeface="Meiryo UI" panose="020B0604030504040204" pitchFamily="50" charset="-128"/>
              </a:rPr>
              <a:t>16</a:t>
            </a: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時</a:t>
            </a:r>
            <a:endParaRPr kumimoji="1" lang="ja-JP" altLang="en-US" sz="14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62562" y="5163416"/>
            <a:ext cx="1224000" cy="369332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just"/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参加費：</a:t>
            </a:r>
            <a:endParaRPr kumimoji="1" lang="ja-JP" altLang="en-US" sz="14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45035" y="5163416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無料</a:t>
            </a:r>
            <a:endParaRPr kumimoji="1" lang="ja-JP" altLang="en-US" sz="11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62562" y="5648848"/>
            <a:ext cx="1224000" cy="369332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just"/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申込方法：</a:t>
            </a:r>
            <a:endParaRPr kumimoji="1" lang="ja-JP" altLang="en-US" sz="14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45035" y="5648848"/>
            <a:ext cx="2029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+mn-ea"/>
                <a:cs typeface="Meiryo UI" panose="020B0604030504040204" pitchFamily="50" charset="-128"/>
              </a:rPr>
              <a:t>WEB</a:t>
            </a:r>
            <a:r>
              <a:rPr kumimoji="1" lang="ja-JP" altLang="en-US" sz="1400" dirty="0" err="1" smtClean="0">
                <a:latin typeface="+mn-ea"/>
                <a:cs typeface="Meiryo UI" panose="020B0604030504040204" pitchFamily="50" charset="-128"/>
              </a:rPr>
              <a:t>、</a:t>
            </a:r>
            <a:r>
              <a:rPr kumimoji="1" lang="en-US" altLang="ja-JP" sz="1400" dirty="0" smtClean="0">
                <a:latin typeface="+mn-ea"/>
                <a:cs typeface="Meiryo UI" panose="020B0604030504040204" pitchFamily="50" charset="-128"/>
              </a:rPr>
              <a:t>FAX</a:t>
            </a:r>
            <a:r>
              <a:rPr kumimoji="1" lang="ja-JP" altLang="en-US" sz="1400" dirty="0" err="1" smtClean="0">
                <a:latin typeface="+mn-ea"/>
                <a:cs typeface="Meiryo UI" panose="020B0604030504040204" pitchFamily="50" charset="-128"/>
              </a:rPr>
              <a:t>、</a:t>
            </a:r>
            <a:r>
              <a:rPr kumimoji="1" lang="ja-JP" altLang="en-US" sz="1400" dirty="0" smtClean="0">
                <a:latin typeface="+mn-ea"/>
                <a:cs typeface="Meiryo UI" panose="020B0604030504040204" pitchFamily="50" charset="-128"/>
              </a:rPr>
              <a:t>メール</a:t>
            </a:r>
            <a:endParaRPr kumimoji="1" lang="en-US" altLang="ja-JP" sz="1400" dirty="0" smtClean="0">
              <a:latin typeface="+mn-ea"/>
              <a:cs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+mn-ea"/>
                <a:cs typeface="Meiryo UI" panose="020B0604030504040204" pitchFamily="50" charset="-128"/>
              </a:rPr>
              <a:t>　</a:t>
            </a:r>
            <a:r>
              <a:rPr kumimoji="1" lang="en-US" altLang="ja-JP" sz="1400" u="sng" dirty="0" smtClean="0">
                <a:latin typeface="+mn-ea"/>
                <a:cs typeface="Meiryo UI" panose="020B0604030504040204" pitchFamily="50" charset="-128"/>
              </a:rPr>
              <a:t>【4/27(</a:t>
            </a:r>
            <a:r>
              <a:rPr kumimoji="1" lang="ja-JP" altLang="en-US" sz="1400" u="sng" dirty="0" smtClean="0">
                <a:latin typeface="+mn-ea"/>
                <a:cs typeface="Meiryo UI" panose="020B0604030504040204" pitchFamily="50" charset="-128"/>
              </a:rPr>
              <a:t>月</a:t>
            </a:r>
            <a:r>
              <a:rPr kumimoji="1" lang="en-US" altLang="ja-JP" sz="1400" u="sng" dirty="0" smtClean="0">
                <a:latin typeface="+mn-ea"/>
                <a:cs typeface="Meiryo UI" panose="020B0604030504040204" pitchFamily="50" charset="-128"/>
              </a:rPr>
              <a:t>)</a:t>
            </a:r>
            <a:r>
              <a:rPr kumimoji="1" lang="ja-JP" altLang="en-US" sz="1400" u="sng" dirty="0" smtClean="0">
                <a:latin typeface="+mn-ea"/>
                <a:cs typeface="Meiryo UI" panose="020B0604030504040204" pitchFamily="50" charset="-128"/>
              </a:rPr>
              <a:t>締切</a:t>
            </a:r>
            <a:r>
              <a:rPr kumimoji="1" lang="en-US" altLang="ja-JP" sz="1400" u="sng" dirty="0" smtClean="0">
                <a:latin typeface="+mn-ea"/>
                <a:cs typeface="Meiryo UI" panose="020B0604030504040204" pitchFamily="50" charset="-128"/>
              </a:rPr>
              <a:t>】</a:t>
            </a:r>
          </a:p>
          <a:p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詳細は裏面をご覧ください</a:t>
            </a:r>
            <a:endParaRPr kumimoji="1" lang="en-US" altLang="ja-JP" sz="12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62562" y="6269936"/>
            <a:ext cx="1224000" cy="369332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just"/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プログラム：</a:t>
            </a:r>
            <a:endParaRPr kumimoji="1" lang="ja-JP" altLang="en-US" sz="14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2562" y="5394016"/>
            <a:ext cx="1224000" cy="369332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just"/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定員</a:t>
            </a: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：</a:t>
            </a:r>
            <a:endParaRPr kumimoji="1" lang="ja-JP" altLang="en-US" sz="14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45035" y="5394016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+mn-ea"/>
                <a:cs typeface="Meiryo UI" panose="020B0604030504040204" pitchFamily="50" charset="-128"/>
              </a:rPr>
              <a:t>50</a:t>
            </a:r>
            <a:r>
              <a:rPr kumimoji="1" lang="ja-JP" altLang="en-US" sz="1400" dirty="0" smtClean="0">
                <a:latin typeface="+mn-ea"/>
                <a:cs typeface="Meiryo UI" panose="020B0604030504040204" pitchFamily="50" charset="-128"/>
              </a:rPr>
              <a:t>名（申込先着順）</a:t>
            </a:r>
            <a:endParaRPr kumimoji="1" lang="en-US" altLang="ja-JP" sz="1400" dirty="0" smtClean="0">
              <a:latin typeface="+mn-ea"/>
              <a:cs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40" y="8761685"/>
            <a:ext cx="952814" cy="952814"/>
          </a:xfrm>
          <a:prstGeom prst="rect">
            <a:avLst/>
          </a:prstGeom>
        </p:spPr>
      </p:pic>
      <p:sp>
        <p:nvSpPr>
          <p:cNvPr id="24" name="雲形吹き出し 23"/>
          <p:cNvSpPr/>
          <p:nvPr/>
        </p:nvSpPr>
        <p:spPr>
          <a:xfrm>
            <a:off x="2148769" y="1241653"/>
            <a:ext cx="3407488" cy="1177604"/>
          </a:xfrm>
          <a:prstGeom prst="cloudCallout">
            <a:avLst>
              <a:gd name="adj1" fmla="val 31"/>
              <a:gd name="adj2" fmla="val 7001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1000</a:t>
            </a:r>
            <a:r>
              <a:rPr lang="ja-JP" altLang="en-US" sz="1100" dirty="0" smtClean="0">
                <a:solidFill>
                  <a:schemeClr val="tx1"/>
                </a:solidFill>
              </a:rPr>
              <a:t>万円までの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助成プログラムがあると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聞いたけど私たちの活動は対象になるの？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5" name="雲形吹き出し 4"/>
          <p:cNvSpPr/>
          <p:nvPr/>
        </p:nvSpPr>
        <p:spPr>
          <a:xfrm>
            <a:off x="4819266" y="1373657"/>
            <a:ext cx="1841658" cy="913596"/>
          </a:xfrm>
          <a:prstGeom prst="cloudCallout">
            <a:avLst>
              <a:gd name="adj1" fmla="val -25717"/>
              <a:gd name="adj2" fmla="val 756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何回</a:t>
            </a:r>
            <a:r>
              <a:rPr lang="ja-JP" altLang="en-US" sz="1100" dirty="0" smtClean="0">
                <a:solidFill>
                  <a:schemeClr val="tx1"/>
                </a:solidFill>
              </a:rPr>
              <a:t>か</a:t>
            </a:r>
            <a:r>
              <a:rPr kumimoji="1" lang="ja-JP" altLang="en-US" sz="1100" dirty="0" smtClean="0">
                <a:solidFill>
                  <a:schemeClr val="tx1"/>
                </a:solidFill>
              </a:rPr>
              <a:t>応募したけど、不採用</a:t>
            </a:r>
            <a:r>
              <a:rPr kumimoji="1" lang="ja-JP" altLang="en-US" sz="1100" dirty="0" err="1" smtClean="0">
                <a:solidFill>
                  <a:schemeClr val="tx1"/>
                </a:solidFill>
              </a:rPr>
              <a:t>、、、</a:t>
            </a:r>
            <a:r>
              <a:rPr kumimoji="1" lang="ja-JP" altLang="en-US" sz="1100" dirty="0" smtClean="0">
                <a:solidFill>
                  <a:schemeClr val="tx1"/>
                </a:solidFill>
              </a:rPr>
              <a:t>なぜだろう？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4" name="雲形吹き出し 33"/>
          <p:cNvSpPr/>
          <p:nvPr/>
        </p:nvSpPr>
        <p:spPr>
          <a:xfrm>
            <a:off x="183121" y="1373657"/>
            <a:ext cx="2485128" cy="913596"/>
          </a:xfrm>
          <a:prstGeom prst="cloudCallout">
            <a:avLst>
              <a:gd name="adj1" fmla="val 18098"/>
              <a:gd name="adj2" fmla="val 78649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私たちの団体は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ボラサポに応募できる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のかな？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341640" y="1030561"/>
            <a:ext cx="48811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平成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27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5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15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日（金）よりボラサポ第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17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次の応募を</a:t>
            </a: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受付を開始いたします。</a:t>
            </a:r>
            <a:endParaRPr kumimoji="0" lang="en-US" altLang="ja-JP" sz="12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495512" y="2712210"/>
            <a:ext cx="5937523" cy="96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ts val="1500"/>
              </a:lnSpc>
            </a:pP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助成への応募を検討している団体のみなさん、こんなふうに思われていませんか？</a:t>
            </a:r>
            <a:endParaRPr kumimoji="0"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今回の助成説明会では、ボラサポが対象とする団体、活動、経費についての説明や、過去に</a:t>
            </a:r>
            <a:endParaRPr kumimoji="0"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採用に至らなかった応募の事例紹介、さらに審査を行う運営委員から応募の際のアドバイス</a:t>
            </a:r>
            <a:endParaRPr kumimoji="0"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などをお伝えしたいと思います。</a:t>
            </a:r>
            <a:endParaRPr kumimoji="0" lang="en-US" altLang="ja-JP" sz="1200" dirty="0">
              <a:latin typeface="+mn-ea"/>
              <a:cs typeface="Meiryo UI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0" lang="ja-JP" altLang="en-US" sz="1200" b="1" dirty="0" smtClean="0">
                <a:latin typeface="+mn-ea"/>
                <a:cs typeface="Meiryo UI" panose="020B0604030504040204" pitchFamily="50" charset="-128"/>
              </a:rPr>
              <a:t>ご参加をお待ちしています。</a:t>
            </a:r>
            <a:endParaRPr kumimoji="0" lang="en-US" altLang="ja-JP" sz="1200" b="1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86840" y="8076525"/>
            <a:ext cx="6393942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  <a:defRPr/>
            </a:pPr>
            <a:r>
              <a:rPr kumimoji="1" lang="en-US" altLang="ja-JP" sz="1200" dirty="0" smtClean="0">
                <a:latin typeface="+mn-ea"/>
              </a:rPr>
              <a:t>※</a:t>
            </a:r>
            <a:r>
              <a:rPr kumimoji="1" lang="ja-JP" altLang="en-US" sz="1200" dirty="0" smtClean="0">
                <a:latin typeface="+mn-ea"/>
              </a:rPr>
              <a:t>このあと</a:t>
            </a:r>
            <a:r>
              <a:rPr lang="ja-JP" altLang="en-US" sz="1200" dirty="0" smtClean="0">
                <a:latin typeface="+mn-ea"/>
              </a:rPr>
              <a:t>他の助成事業、補助事業の募集説明会を開催しますので、ぜひそちらに</a:t>
            </a:r>
            <a:r>
              <a:rPr lang="ja-JP" altLang="en-US" sz="1200" dirty="0">
                <a:latin typeface="+mn-ea"/>
              </a:rPr>
              <a:t>も</a:t>
            </a:r>
            <a:r>
              <a:rPr lang="ja-JP" altLang="en-US" sz="1200" dirty="0" smtClean="0">
                <a:latin typeface="+mn-ea"/>
              </a:rPr>
              <a:t>ご参加</a:t>
            </a:r>
            <a:endParaRPr lang="en-US" altLang="ja-JP" sz="1200" dirty="0" smtClean="0">
              <a:latin typeface="+mn-ea"/>
            </a:endParaRPr>
          </a:p>
          <a:p>
            <a:pPr>
              <a:lnSpc>
                <a:spcPts val="1300"/>
              </a:lnSpc>
              <a:defRPr/>
            </a:pPr>
            <a:r>
              <a:rPr lang="ja-JP" altLang="en-US" sz="1200" dirty="0" smtClean="0">
                <a:latin typeface="+mn-ea"/>
              </a:rPr>
              <a:t>ください（～</a:t>
            </a:r>
            <a:r>
              <a:rPr lang="en-US" altLang="ja-JP" sz="1200" dirty="0" smtClean="0">
                <a:latin typeface="+mn-ea"/>
              </a:rPr>
              <a:t>18:00</a:t>
            </a:r>
            <a:r>
              <a:rPr lang="ja-JP" altLang="en-US" sz="1200" dirty="0" smtClean="0">
                <a:latin typeface="+mn-ea"/>
              </a:rPr>
              <a:t>まで）／担当：みやぎ連携復興センター</a:t>
            </a:r>
            <a:r>
              <a:rPr lang="ja-JP" altLang="en-US" sz="1200" dirty="0">
                <a:latin typeface="+mn-ea"/>
              </a:rPr>
              <a:t>佐藤、</a:t>
            </a:r>
            <a:r>
              <a:rPr lang="ja-JP" altLang="en-US" sz="1200" dirty="0" smtClean="0">
                <a:latin typeface="+mn-ea"/>
              </a:rPr>
              <a:t>宮野</a:t>
            </a:r>
            <a:r>
              <a:rPr lang="ja-JP" altLang="en-US" sz="1200" dirty="0">
                <a:latin typeface="+mn-ea"/>
              </a:rPr>
              <a:t>　</a:t>
            </a:r>
            <a:r>
              <a:rPr lang="en-US" altLang="ja-JP" sz="1200" dirty="0" smtClean="0">
                <a:latin typeface="+mn-ea"/>
              </a:rPr>
              <a:t>TEL</a:t>
            </a:r>
            <a:r>
              <a:rPr lang="ja-JP" altLang="en-US" sz="1200" dirty="0">
                <a:latin typeface="+mn-ea"/>
              </a:rPr>
              <a:t>：</a:t>
            </a:r>
            <a:r>
              <a:rPr lang="en-US" altLang="ja-JP" sz="1200" dirty="0" smtClean="0">
                <a:latin typeface="+mn-ea"/>
              </a:rPr>
              <a:t>022-748-4550</a:t>
            </a:r>
            <a:r>
              <a:rPr lang="ja-JP" altLang="en-US" sz="1200" dirty="0" smtClean="0">
                <a:latin typeface="+mn-ea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6077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05" y="211717"/>
            <a:ext cx="1129188" cy="123714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1362321" y="405129"/>
            <a:ext cx="5267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+mj-ea"/>
                <a:ea typeface="+mj-ea"/>
              </a:rPr>
              <a:t>赤い羽根</a:t>
            </a:r>
            <a:r>
              <a:rPr lang="ja-JP" altLang="en-US" b="1" dirty="0" smtClean="0">
                <a:latin typeface="+mj-ea"/>
                <a:ea typeface="+mj-ea"/>
              </a:rPr>
              <a:t>「災害ボランティア・</a:t>
            </a:r>
            <a:r>
              <a:rPr lang="en-US" altLang="ja-JP" b="1" dirty="0" smtClean="0">
                <a:latin typeface="+mj-ea"/>
                <a:ea typeface="+mj-ea"/>
              </a:rPr>
              <a:t>NPO</a:t>
            </a:r>
            <a:r>
              <a:rPr lang="ja-JP" altLang="en-US" b="1" dirty="0" smtClean="0">
                <a:latin typeface="+mj-ea"/>
                <a:ea typeface="+mj-ea"/>
              </a:rPr>
              <a:t>活動サポート募金」</a:t>
            </a:r>
            <a:endParaRPr lang="en-US" altLang="ja-JP" b="1" dirty="0" smtClean="0">
              <a:latin typeface="+mj-ea"/>
              <a:ea typeface="+mj-ea"/>
            </a:endParaRPr>
          </a:p>
          <a:p>
            <a:pPr algn="ctr"/>
            <a:r>
              <a:rPr lang="ja-JP" altLang="en-US" b="1" dirty="0" smtClean="0">
                <a:latin typeface="+mj-ea"/>
                <a:ea typeface="+mj-ea"/>
              </a:rPr>
              <a:t>ボラサポ　助成</a:t>
            </a:r>
            <a:r>
              <a:rPr lang="ja-JP" altLang="en-US" b="1" dirty="0">
                <a:latin typeface="+mj-ea"/>
              </a:rPr>
              <a:t>説明会 ｉｎ宮城</a:t>
            </a:r>
            <a:endParaRPr lang="en-US" altLang="ja-JP" b="1" dirty="0" smtClean="0">
              <a:latin typeface="+mj-ea"/>
              <a:ea typeface="+mj-ea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49560" y="5631278"/>
            <a:ext cx="6721328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6800" tIns="0" rIns="4680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■ボラサポ助成情報</a:t>
            </a:r>
            <a:endParaRPr lang="en-US" altLang="ja-JP" sz="1400" dirty="0" smtClean="0">
              <a:latin typeface="+mn-ea"/>
              <a:cs typeface="Meiryo UI" panose="020B0604030504040204" pitchFamily="50" charset="-128"/>
            </a:endParaRPr>
          </a:p>
          <a:p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　東日本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大震災の被災地における</a:t>
            </a: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支援活動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を資金面で支援するため</a:t>
            </a: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、赤い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羽根の中央</a:t>
            </a: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共同募金会</a:t>
            </a:r>
            <a:endParaRPr kumimoji="0"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では、赤い羽根「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災害ボランティア・</a:t>
            </a:r>
            <a:r>
              <a:rPr kumimoji="0" lang="en-US" altLang="ja-JP" sz="1200" dirty="0" smtClean="0">
                <a:latin typeface="+mn-ea"/>
                <a:cs typeface="Meiryo UI" panose="020B0604030504040204" pitchFamily="50" charset="-128"/>
              </a:rPr>
              <a:t>NPO</a:t>
            </a: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活動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サポート募金」（ボラサポ）を運営しています。</a:t>
            </a:r>
          </a:p>
          <a:p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　ボラサポ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は</a:t>
            </a: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、平成</a:t>
            </a:r>
            <a:r>
              <a:rPr kumimoji="0" lang="en-US" altLang="ja-JP" sz="1200" dirty="0" smtClean="0">
                <a:latin typeface="+mn-ea"/>
                <a:cs typeface="Meiryo UI" panose="020B0604030504040204" pitchFamily="50" charset="-128"/>
              </a:rPr>
              <a:t>27</a:t>
            </a: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kumimoji="0" lang="en-US" altLang="ja-JP" sz="1200" dirty="0">
                <a:latin typeface="+mn-ea"/>
                <a:cs typeface="Meiryo UI" panose="020B0604030504040204" pitchFamily="50" charset="-128"/>
              </a:rPr>
              <a:t>9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月までの約</a:t>
            </a:r>
            <a:r>
              <a:rPr kumimoji="0" lang="en-US" altLang="ja-JP" sz="1200" dirty="0">
                <a:latin typeface="+mn-ea"/>
                <a:cs typeface="Meiryo UI" panose="020B0604030504040204" pitchFamily="50" charset="-128"/>
              </a:rPr>
              <a:t>4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年にわたり、被災地での支援活動を支えます</a:t>
            </a: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。</a:t>
            </a:r>
            <a:endParaRPr kumimoji="0" lang="ja-JP" altLang="en-US" sz="1200" dirty="0">
              <a:latin typeface="+mn-ea"/>
              <a:cs typeface="Meiryo UI" panose="020B0604030504040204" pitchFamily="50" charset="-128"/>
            </a:endParaRPr>
          </a:p>
          <a:p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◇助成累計　助成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実績：</a:t>
            </a:r>
            <a:r>
              <a:rPr kumimoji="0" lang="en-US" altLang="ja-JP" sz="1200" dirty="0">
                <a:latin typeface="+mn-ea"/>
                <a:cs typeface="Meiryo UI" panose="020B0604030504040204" pitchFamily="50" charset="-128"/>
              </a:rPr>
              <a:t>36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億</a:t>
            </a:r>
            <a:r>
              <a:rPr kumimoji="0" lang="en-US" altLang="ja-JP" sz="1200" dirty="0">
                <a:latin typeface="+mn-ea"/>
                <a:cs typeface="Meiryo UI" panose="020B0604030504040204" pitchFamily="50" charset="-128"/>
              </a:rPr>
              <a:t>4,446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万円　</a:t>
            </a:r>
            <a:r>
              <a:rPr kumimoji="0" lang="en-US" altLang="ja-JP" sz="1200" dirty="0">
                <a:latin typeface="+mn-ea"/>
                <a:cs typeface="Meiryo UI" panose="020B0604030504040204" pitchFamily="50" charset="-128"/>
              </a:rPr>
              <a:t>2733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団体＋</a:t>
            </a:r>
            <a:r>
              <a:rPr kumimoji="0" lang="en-US" altLang="ja-JP" sz="1200" dirty="0">
                <a:latin typeface="+mn-ea"/>
                <a:cs typeface="Meiryo UI" panose="020B0604030504040204" pitchFamily="50" charset="-128"/>
              </a:rPr>
              <a:t>5364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団体（ボラサポ＋住民支え合い活動助成）</a:t>
            </a:r>
          </a:p>
          <a:p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（ボラサポ第</a:t>
            </a:r>
            <a:r>
              <a:rPr kumimoji="0" lang="en-US" altLang="ja-JP" sz="1200" dirty="0">
                <a:latin typeface="+mn-ea"/>
                <a:cs typeface="Meiryo UI" panose="020B0604030504040204" pitchFamily="50" charset="-128"/>
              </a:rPr>
              <a:t>1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～</a:t>
            </a:r>
            <a:r>
              <a:rPr kumimoji="0" lang="en-US" altLang="ja-JP" sz="1200" dirty="0">
                <a:latin typeface="+mn-ea"/>
                <a:cs typeface="Meiryo UI" panose="020B0604030504040204" pitchFamily="50" charset="-128"/>
              </a:rPr>
              <a:t>15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次助成額、住民支え合い活動助成額（</a:t>
            </a:r>
            <a:r>
              <a:rPr kumimoji="0" lang="en-US" altLang="ja-JP" sz="1200" dirty="0">
                <a:latin typeface="+mn-ea"/>
                <a:cs typeface="Meiryo UI" panose="020B0604030504040204" pitchFamily="50" charset="-128"/>
              </a:rPr>
              <a:t>2014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年</a:t>
            </a:r>
            <a:r>
              <a:rPr kumimoji="0" lang="en-US" altLang="ja-JP" sz="1200" dirty="0">
                <a:latin typeface="+mn-ea"/>
                <a:cs typeface="Meiryo UI" panose="020B0604030504040204" pitchFamily="50" charset="-128"/>
              </a:rPr>
              <a:t>8</a:t>
            </a:r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月まで）</a:t>
            </a: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）</a:t>
            </a:r>
            <a:endParaRPr kumimoji="0" lang="ja-JP" altLang="en-US" sz="1200" dirty="0">
              <a:latin typeface="+mn-ea"/>
              <a:cs typeface="Meiryo UI" panose="020B0604030504040204" pitchFamily="50" charset="-128"/>
            </a:endParaRPr>
          </a:p>
          <a:p>
            <a:r>
              <a:rPr kumimoji="0" lang="ja-JP" altLang="en-US" sz="1200" dirty="0">
                <a:latin typeface="+mn-ea"/>
                <a:cs typeface="Meiryo UI" panose="020B0604030504040204" pitchFamily="50" charset="-128"/>
              </a:rPr>
              <a:t>★助成決定内容や応募方法は中央共同募金会のホームページをご覧ください</a:t>
            </a:r>
            <a:r>
              <a:rPr kumimoji="0" lang="ja-JP" altLang="en-US" sz="1200" dirty="0" smtClean="0">
                <a:latin typeface="+mn-ea"/>
                <a:cs typeface="Meiryo UI" panose="020B0604030504040204" pitchFamily="50" charset="-128"/>
              </a:rPr>
              <a:t>。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 </a:t>
            </a:r>
            <a:r>
              <a:rPr kumimoji="0" lang="en-US" altLang="ja-JP" sz="1200" dirty="0" smtClean="0">
                <a:latin typeface="+mn-ea"/>
                <a:cs typeface="Meiryo UI" panose="020B0604030504040204" pitchFamily="50" charset="-128"/>
                <a:hlinkClick r:id="rId3"/>
              </a:rPr>
              <a:t>http</a:t>
            </a:r>
            <a:r>
              <a:rPr kumimoji="0" lang="en-US" altLang="ja-JP" sz="1200" dirty="0">
                <a:latin typeface="+mn-ea"/>
                <a:cs typeface="Meiryo UI" panose="020B0604030504040204" pitchFamily="50" charset="-128"/>
                <a:hlinkClick r:id="rId3"/>
              </a:rPr>
              <a:t>://goo.gl/Ex5uX</a:t>
            </a:r>
            <a:endParaRPr kumimoji="0" lang="en-US" altLang="ja-JP" sz="1200" dirty="0">
              <a:latin typeface="+mn-ea"/>
              <a:cs typeface="Meiryo UI" panose="020B0604030504040204" pitchFamily="50" charset="-128"/>
            </a:endParaRPr>
          </a:p>
          <a:p>
            <a:endParaRPr kumimoji="0" lang="en-US" altLang="ja-JP" sz="12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20319" y="8049717"/>
            <a:ext cx="586297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6800" rIns="46800" rtlCol="0">
            <a:spAutoFit/>
          </a:bodyPr>
          <a:lstStyle/>
          <a:p>
            <a:pPr algn="just"/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クレジットカードでのご寄付はこちらから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▶ 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  <a:hlinkClick r:id="rId4"/>
              </a:rPr>
              <a:t>http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  <a:hlinkClick r:id="rId4"/>
              </a:rPr>
              <a:t>://goo.gl/Jedr2l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</a:rPr>
              <a:t> </a:t>
            </a:r>
          </a:p>
          <a:p>
            <a:pPr algn="just"/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銀行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振込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本支店間の振込手数料無料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</a:rPr>
              <a:t>)</a:t>
            </a:r>
            <a:r>
              <a:rPr lang="ja-JP" altLang="en-US" sz="1200" dirty="0" err="1">
                <a:latin typeface="+mn-ea"/>
                <a:cs typeface="Meiryo UI" panose="020B0604030504040204" pitchFamily="50" charset="-128"/>
              </a:rPr>
              <a:t>での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ご寄付はこちらへ</a:t>
            </a:r>
            <a:endParaRPr lang="ja-JP" altLang="en-US" sz="1200" dirty="0">
              <a:latin typeface="+mn-ea"/>
              <a:cs typeface="Meiryo UI" panose="020B0604030504040204" pitchFamily="50" charset="-128"/>
            </a:endParaRPr>
          </a:p>
          <a:p>
            <a:pPr algn="just"/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●三井住友銀行　東京公務部　普通０１６２５７４</a:t>
            </a:r>
          </a:p>
          <a:p>
            <a:pPr algn="just"/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●みずほ銀行　　虎ノ門支店　普通４２３００２５</a:t>
            </a:r>
          </a:p>
          <a:p>
            <a:pPr algn="just"/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宛名は共通：社会福祉法人中央共同募金会　ボラサポ２（ボラサポニ）</a:t>
            </a:r>
          </a:p>
          <a:p>
            <a:pPr algn="just"/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領収書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の発行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希望はこちらから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 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  <a:hlinkClick r:id="rId5"/>
              </a:rPr>
              <a:t>http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  <a:hlinkClick r:id="rId5"/>
              </a:rPr>
              <a:t>://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  <a:hlinkClick r:id="rId5"/>
              </a:rPr>
              <a:t>goo.gl/QWJr5U</a:t>
            </a:r>
            <a:endParaRPr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pPr algn="just"/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詳しくは中央共募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HP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  <a:hlinkClick r:id="rId6"/>
              </a:rPr>
              <a:t>http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  <a:hlinkClick r:id="rId6"/>
              </a:rPr>
              <a:t>://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  <a:hlinkClick r:id="rId6"/>
              </a:rPr>
              <a:t>goo.gl/0DmDJr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）をご覧ください。</a:t>
            </a:r>
            <a:endParaRPr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dirty="0">
                <a:latin typeface="+mn-ea"/>
              </a:rPr>
              <a:t>ボラサポ</a:t>
            </a:r>
            <a:r>
              <a:rPr lang="en-US" altLang="ja-JP" sz="1100" dirty="0">
                <a:latin typeface="+mn-ea"/>
              </a:rPr>
              <a:t>2</a:t>
            </a:r>
            <a:r>
              <a:rPr lang="ja-JP" altLang="en-US" sz="1100" dirty="0" err="1">
                <a:latin typeface="+mn-ea"/>
              </a:rPr>
              <a:t>への</a:t>
            </a:r>
            <a:r>
              <a:rPr lang="ja-JP" altLang="en-US" sz="1100" dirty="0">
                <a:latin typeface="+mn-ea"/>
              </a:rPr>
              <a:t>ご寄付は所得税（所得控除または税額控除）および法人税（特別損金算入）の税制の対象となります。</a:t>
            </a:r>
            <a:endParaRPr lang="en-US" altLang="ja-JP" sz="11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20318" y="7210268"/>
            <a:ext cx="5862975" cy="839449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+mn-ea"/>
              </a:rPr>
              <a:t>ボラサポ２へのご寄付のお願い</a:t>
            </a:r>
            <a:endParaRPr kumimoji="1" lang="en-US" altLang="ja-JP" sz="1400" dirty="0" smtClean="0">
              <a:latin typeface="+mn-ea"/>
            </a:endParaRPr>
          </a:p>
          <a:p>
            <a:pPr algn="ctr"/>
            <a:r>
              <a:rPr lang="ja-JP" altLang="en-US" sz="1200" dirty="0">
                <a:latin typeface="+mn-ea"/>
              </a:rPr>
              <a:t>～支える人を、支え続けるために</a:t>
            </a:r>
            <a:r>
              <a:rPr lang="ja-JP" altLang="en-US" sz="1200" dirty="0" smtClean="0">
                <a:latin typeface="+mn-ea"/>
              </a:rPr>
              <a:t>。</a:t>
            </a:r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時が経ち、変わり続ける課題やニーズに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立ち向かう被災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県の活動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団体に応援の気持ちをお送りください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。</a:t>
            </a:r>
            <a:r>
              <a:rPr lang="ja-JP" altLang="en-US" sz="1200" dirty="0" smtClean="0">
                <a:latin typeface="+mn-ea"/>
              </a:rPr>
              <a:t>～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25448" y="2141606"/>
            <a:ext cx="7234237" cy="849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40" tIns="52220" rIns="104440" bIns="52220" anchor="ctr">
            <a:sp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l">
              <a:lnSpc>
                <a:spcPts val="1000"/>
              </a:lnSpc>
              <a:spcAft>
                <a:spcPts val="600"/>
              </a:spcAft>
              <a:defRPr/>
            </a:pPr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①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WEB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よりお申込み　</a:t>
            </a:r>
            <a:r>
              <a:rPr lang="en-US" altLang="ja-JP" sz="1200" dirty="0">
                <a:hlinkClick r:id="rId7" tooltip="http://goo.gl/xdyyI4"/>
              </a:rPr>
              <a:t>http://goo.gl/xdyyI4</a:t>
            </a:r>
            <a:endParaRPr lang="en-US" altLang="ja-JP" sz="1200" dirty="0">
              <a:solidFill>
                <a:schemeClr val="tx1"/>
              </a:solidFill>
              <a:latin typeface="+mn-ea"/>
              <a:ea typeface="+mn-ea"/>
              <a:cs typeface="Meiryo UI" panose="020B0604030504040204" pitchFamily="50" charset="-128"/>
            </a:endParaRPr>
          </a:p>
          <a:p>
            <a:pPr algn="l">
              <a:lnSpc>
                <a:spcPts val="1000"/>
              </a:lnSpc>
              <a:spcAft>
                <a:spcPts val="600"/>
              </a:spcAft>
              <a:defRPr/>
            </a:pPr>
            <a:r>
              <a:rPr lang="ja-JP" altLang="en-US" sz="1200" kern="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　</a:t>
            </a:r>
            <a:r>
              <a:rPr lang="ja-JP" altLang="en-US" sz="1200" kern="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②</a:t>
            </a:r>
            <a:r>
              <a:rPr lang="en-US" altLang="ja-JP" sz="1200" kern="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FAX</a:t>
            </a:r>
            <a:r>
              <a:rPr lang="ja-JP" altLang="en-US" sz="1200" kern="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またはメールによるお申込み　▶（</a:t>
            </a:r>
            <a:r>
              <a:rPr lang="en-US" altLang="ja-JP" sz="1200" kern="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FAX</a:t>
            </a:r>
            <a:r>
              <a:rPr lang="ja-JP" altLang="en-US" sz="1200" kern="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）</a:t>
            </a:r>
            <a:r>
              <a:rPr lang="en-US" altLang="ja-JP" sz="1200" kern="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03-3581-5755</a:t>
            </a:r>
            <a:r>
              <a:rPr lang="ja-JP" altLang="en-US" sz="1200" kern="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　</a:t>
            </a:r>
            <a:r>
              <a:rPr lang="ja-JP" altLang="en-US" sz="1200" kern="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（メール）</a:t>
            </a:r>
            <a:r>
              <a:rPr lang="en-US" altLang="ja-JP" sz="1200" kern="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support@c.akaihane.or.jp</a:t>
            </a:r>
            <a:r>
              <a:rPr lang="en-US" altLang="ja-JP" sz="1200" dirty="0" smtClean="0"/>
              <a:t> </a:t>
            </a:r>
            <a:endParaRPr lang="en-US" altLang="ja-JP" sz="1200" kern="0" dirty="0" smtClean="0">
              <a:solidFill>
                <a:schemeClr val="tx1"/>
              </a:solidFill>
              <a:latin typeface="+mn-ea"/>
              <a:ea typeface="+mn-ea"/>
              <a:cs typeface="Meiryo UI" panose="020B0604030504040204" pitchFamily="50" charset="-128"/>
            </a:endParaRPr>
          </a:p>
          <a:p>
            <a:pPr algn="l">
              <a:lnSpc>
                <a:spcPts val="1000"/>
              </a:lnSpc>
              <a:spcAft>
                <a:spcPts val="600"/>
              </a:spcAft>
              <a:defRPr/>
            </a:pPr>
            <a:r>
              <a:rPr lang="ja-JP" altLang="en-US" sz="1200" kern="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　下記項目にご記入のうえ、</a:t>
            </a:r>
            <a:r>
              <a:rPr lang="en-US" altLang="ja-JP" sz="1200" kern="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FAX</a:t>
            </a:r>
            <a:r>
              <a:rPr lang="ja-JP" altLang="en-US" sz="1200" kern="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いただくか、必要事項（参加日、ご氏名、ご所属、ご住所、</a:t>
            </a:r>
            <a:endParaRPr lang="en-US" altLang="ja-JP" sz="1200" kern="0" dirty="0" smtClean="0">
              <a:solidFill>
                <a:schemeClr val="tx1"/>
              </a:solidFill>
              <a:latin typeface="+mn-ea"/>
              <a:ea typeface="+mn-ea"/>
              <a:cs typeface="Meiryo UI" panose="020B0604030504040204" pitchFamily="50" charset="-128"/>
            </a:endParaRPr>
          </a:p>
          <a:p>
            <a:pPr algn="l">
              <a:lnSpc>
                <a:spcPts val="1000"/>
              </a:lnSpc>
              <a:spcAft>
                <a:spcPts val="600"/>
              </a:spcAft>
              <a:defRPr/>
            </a:pPr>
            <a:r>
              <a:rPr lang="ja-JP" altLang="en-US" sz="1200" kern="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　お電話、メールアドレス）を明記してメールにてお送りください。</a:t>
            </a:r>
            <a:endParaRPr lang="en-US" altLang="ja-JP" sz="1200" kern="0" dirty="0" smtClean="0">
              <a:solidFill>
                <a:schemeClr val="tx1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560325"/>
              </p:ext>
            </p:extLst>
          </p:nvPr>
        </p:nvGraphicFramePr>
        <p:xfrm>
          <a:off x="438462" y="3170272"/>
          <a:ext cx="5974812" cy="2016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5550"/>
                <a:gridCol w="4569262"/>
              </a:tblGrid>
              <a:tr h="4032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参加日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ボラサポ助成説明会ｉｎ宮城　　平成２７年４月３０日（木）　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2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ご氏名・ご所属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2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ご住所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2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お電話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2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メールアドレス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5" name="角丸四角形 34"/>
          <p:cNvSpPr/>
          <p:nvPr/>
        </p:nvSpPr>
        <p:spPr>
          <a:xfrm>
            <a:off x="254915" y="1649602"/>
            <a:ext cx="6375195" cy="38063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979368" y="1463832"/>
            <a:ext cx="2173574" cy="42490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参加申込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512707" y="1858779"/>
            <a:ext cx="7210610" cy="31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4440" tIns="52220" rIns="104440" bIns="52220" anchor="ctr">
            <a:sp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l">
              <a:lnSpc>
                <a:spcPts val="1600"/>
              </a:lnSpc>
              <a:spcAft>
                <a:spcPts val="600"/>
              </a:spcAft>
              <a:defRPr/>
            </a:pPr>
            <a:r>
              <a:rPr lang="en-US" altLang="ja-JP" sz="1400" dirty="0" smtClean="0">
                <a:solidFill>
                  <a:srgbClr val="FF0000"/>
                </a:solidFill>
                <a:latin typeface="+mn-ea"/>
                <a:ea typeface="+mn-ea"/>
                <a:cs typeface="Meiryo UI" panose="020B0604030504040204" pitchFamily="50" charset="-128"/>
              </a:rPr>
              <a:t>【</a:t>
            </a:r>
            <a:r>
              <a:rPr lang="ja-JP" altLang="en-US" sz="1400" u="sng" dirty="0" smtClean="0">
                <a:solidFill>
                  <a:srgbClr val="FF0000"/>
                </a:solidFill>
                <a:latin typeface="+mn-ea"/>
                <a:ea typeface="+mn-ea"/>
                <a:cs typeface="Meiryo UI" panose="020B0604030504040204" pitchFamily="50" charset="-128"/>
              </a:rPr>
              <a:t>申込期限：平成２７年４月２７日（月）</a:t>
            </a:r>
            <a:r>
              <a:rPr lang="en-US" altLang="ja-JP" sz="1400" u="sng" dirty="0" smtClean="0">
                <a:solidFill>
                  <a:srgbClr val="FF0000"/>
                </a:solidFill>
                <a:latin typeface="+mn-ea"/>
                <a:ea typeface="+mn-ea"/>
                <a:cs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91428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316</Words>
  <Application>Microsoft Office PowerPoint</Application>
  <PresentationFormat>A4 210 x 297 mm</PresentationFormat>
  <Paragraphs>79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yamauchimari</dc:creator>
  <cp:lastModifiedBy>yamauchimari</cp:lastModifiedBy>
  <cp:revision>51</cp:revision>
  <cp:lastPrinted>2015-04-17T08:52:00Z</cp:lastPrinted>
  <dcterms:created xsi:type="dcterms:W3CDTF">2015-04-14T07:08:48Z</dcterms:created>
  <dcterms:modified xsi:type="dcterms:W3CDTF">2015-04-20T01:53:15Z</dcterms:modified>
</cp:coreProperties>
</file>