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Lst>
  <p:sldSz cx="6858000" cy="9144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1" d="100"/>
          <a:sy n="51" d="100"/>
        </p:scale>
        <p:origin x="-2340" y="-84"/>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fld id="{8725DF43-F783-3246-9510-95CE81966500}" type="datetimeFigureOut">
              <a:rPr lang="ja-JP" altLang="en-US" smtClean="0"/>
              <a:t>2012/11/30</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57614944-CDEE-C541-A553-EA5481857AC1}" type="slidenum">
              <a:rPr lang="ja-JP" altLang="en-US" smtClean="0"/>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8725DF43-F783-3246-9510-95CE81966500}" type="datetimeFigureOut">
              <a:rPr lang="ja-JP" altLang="en-US" smtClean="0"/>
              <a:t>2012/11/30</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57614944-CDEE-C541-A553-EA5481857AC1}" type="slidenum">
              <a:rPr lang="ja-JP" altLang="en-US" smtClean="0"/>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8725DF43-F783-3246-9510-95CE81966500}" type="datetimeFigureOut">
              <a:rPr lang="ja-JP" altLang="en-US" smtClean="0"/>
              <a:t>2012/11/30</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57614944-CDEE-C541-A553-EA5481857AC1}" type="slidenum">
              <a:rPr lang="ja-JP" altLang="en-US" smtClean="0"/>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8725DF43-F783-3246-9510-95CE81966500}" type="datetimeFigureOut">
              <a:rPr lang="ja-JP" altLang="en-US" smtClean="0"/>
              <a:t>2012/11/30</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57614944-CDEE-C541-A553-EA5481857AC1}" type="slidenum">
              <a:rPr lang="ja-JP" altLang="en-US" smtClean="0"/>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fld id="{8725DF43-F783-3246-9510-95CE81966500}" type="datetimeFigureOut">
              <a:rPr lang="ja-JP" altLang="en-US" smtClean="0"/>
              <a:t>2012/11/30</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57614944-CDEE-C541-A553-EA5481857AC1}" type="slidenum">
              <a:rPr lang="ja-JP" altLang="en-US" smtClean="0"/>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fld id="{8725DF43-F783-3246-9510-95CE81966500}" type="datetimeFigureOut">
              <a:rPr lang="ja-JP" altLang="en-US" smtClean="0"/>
              <a:t>2012/11/30</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57614944-CDEE-C541-A553-EA5481857AC1}" type="slidenum">
              <a:rPr lang="ja-JP" altLang="en-US" smtClean="0"/>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fld id="{8725DF43-F783-3246-9510-95CE81966500}" type="datetimeFigureOut">
              <a:rPr lang="ja-JP" altLang="en-US" smtClean="0"/>
              <a:t>2012/11/30</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57614944-CDEE-C541-A553-EA5481857AC1}" type="slidenum">
              <a:rPr lang="ja-JP" altLang="en-US" smtClean="0"/>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fld id="{8725DF43-F783-3246-9510-95CE81966500}" type="datetimeFigureOut">
              <a:rPr lang="ja-JP" altLang="en-US" smtClean="0"/>
              <a:t>2012/11/30</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57614944-CDEE-C541-A553-EA5481857AC1}" type="slidenum">
              <a:rPr lang="ja-JP" altLang="en-US" smtClean="0"/>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725DF43-F783-3246-9510-95CE81966500}" type="datetimeFigureOut">
              <a:rPr lang="ja-JP" altLang="en-US" smtClean="0"/>
              <a:t>2012/11/30</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57614944-CDEE-C541-A553-EA5481857AC1}" type="slidenum">
              <a:rPr lang="ja-JP" altLang="en-US" smtClean="0"/>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8725DF43-F783-3246-9510-95CE81966500}" type="datetimeFigureOut">
              <a:rPr lang="ja-JP" altLang="en-US" smtClean="0"/>
              <a:t>2012/11/30</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57614944-CDEE-C541-A553-EA5481857AC1}" type="slidenum">
              <a:rPr lang="ja-JP" altLang="en-US" smtClean="0"/>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8725DF43-F783-3246-9510-95CE81966500}" type="datetimeFigureOut">
              <a:rPr lang="ja-JP" altLang="en-US" smtClean="0"/>
              <a:t>2012/11/30</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57614944-CDEE-C541-A553-EA5481857AC1}" type="slidenum">
              <a:rPr lang="ja-JP" altLang="en-US" smtClean="0"/>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8725DF43-F783-3246-9510-95CE81966500}" type="datetimeFigureOut">
              <a:rPr lang="ja-JP" altLang="en-US" smtClean="0"/>
              <a:t>2012/11/30</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57614944-CDEE-C541-A553-EA5481857AC1}" type="slidenum">
              <a:rPr lang="ja-JP" altLang="en-US" smtClean="0"/>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373" name="タイトル 13"/>
          <p:cNvSpPr>
            <a:spLocks noGrp="1"/>
          </p:cNvSpPr>
          <p:nvPr>
            <p:ph type="ctrTitle" sz="quarter"/>
          </p:nvPr>
        </p:nvSpPr>
        <p:spPr>
          <a:xfrm>
            <a:off x="514350" y="764852"/>
            <a:ext cx="5829300" cy="735994"/>
          </a:xfrm>
        </p:spPr>
        <p:txBody>
          <a:bodyPr>
            <a:noAutofit/>
          </a:bodyPr>
          <a:lstStyle/>
          <a:p>
            <a:r>
              <a:rPr lang="ja-JP" altLang="en-US" sz="1600" dirty="0" smtClean="0">
                <a:ea typeface="HGP創英角ｺﾞｼｯｸUB" pitchFamily="50" charset="-128"/>
              </a:rPr>
              <a:t>コミュニティ形成を支える「官民協働型基金」の実現に向けて</a:t>
            </a:r>
            <a:r>
              <a:rPr lang="en-US" altLang="ja-JP" sz="1600" dirty="0" smtClean="0">
                <a:ea typeface="HGP創英角ｺﾞｼｯｸUB" pitchFamily="50" charset="-128"/>
              </a:rPr>
              <a:t/>
            </a:r>
            <a:br>
              <a:rPr lang="en-US" altLang="ja-JP" sz="1600" dirty="0" smtClean="0">
                <a:ea typeface="HGP創英角ｺﾞｼｯｸUB" pitchFamily="50" charset="-128"/>
              </a:rPr>
            </a:br>
            <a:r>
              <a:rPr lang="en-US" altLang="ja-JP" sz="1400" dirty="0" smtClean="0">
                <a:ea typeface="HGP創英角ｺﾞｼｯｸUB" pitchFamily="50" charset="-128"/>
              </a:rPr>
              <a:t>〜</a:t>
            </a:r>
            <a:r>
              <a:rPr lang="ja-JP" altLang="en-US" sz="1400" dirty="0" smtClean="0">
                <a:ea typeface="HGP創英角ｺﾞｼｯｸUB" pitchFamily="50" charset="-128"/>
              </a:rPr>
              <a:t>中長期的</a:t>
            </a:r>
            <a:r>
              <a:rPr lang="ja-JP" altLang="en-US" sz="1400" dirty="0">
                <a:ea typeface="HGP創英角ｺﾞｼｯｸUB" pitchFamily="50" charset="-128"/>
              </a:rPr>
              <a:t>な視点での</a:t>
            </a:r>
            <a:r>
              <a:rPr lang="ja-JP" altLang="en-US" sz="1400" dirty="0" smtClean="0">
                <a:ea typeface="HGP創英角ｺﾞｼｯｸUB" pitchFamily="50" charset="-128"/>
              </a:rPr>
              <a:t>復興メニューの提案</a:t>
            </a:r>
            <a:r>
              <a:rPr lang="en-US" altLang="ja-JP" sz="1400" dirty="0" smtClean="0">
                <a:ea typeface="HGP創英角ｺﾞｼｯｸUB" pitchFamily="50" charset="-128"/>
              </a:rPr>
              <a:t>〜</a:t>
            </a:r>
            <a:endParaRPr lang="ja-JP" altLang="en-US" sz="1600" dirty="0">
              <a:ea typeface="HGP創英角ｺﾞｼｯｸUB" pitchFamily="50" charset="-128"/>
            </a:endParaRPr>
          </a:p>
        </p:txBody>
      </p:sp>
      <p:sp>
        <p:nvSpPr>
          <p:cNvPr id="6" name="テキスト ボックス 5"/>
          <p:cNvSpPr txBox="1"/>
          <p:nvPr/>
        </p:nvSpPr>
        <p:spPr>
          <a:xfrm>
            <a:off x="327522" y="2579561"/>
            <a:ext cx="6252695" cy="1862048"/>
          </a:xfrm>
          <a:prstGeom prst="rect">
            <a:avLst/>
          </a:prstGeom>
          <a:noFill/>
        </p:spPr>
        <p:txBody>
          <a:bodyPr wrap="square" rtlCol="0">
            <a:spAutoFit/>
          </a:bodyPr>
          <a:lstStyle/>
          <a:p>
            <a:pPr>
              <a:spcAft>
                <a:spcPts val="600"/>
              </a:spcAft>
            </a:pPr>
            <a:r>
              <a:rPr lang="ja-JP" altLang="en-US" sz="1400" u="sng" dirty="0" smtClean="0"/>
              <a:t>提案１　被災地のニーズに柔軟に対応できる「官民協働型復興基金」の創出を！</a:t>
            </a:r>
            <a:endParaRPr lang="en-US" altLang="ja-JP" sz="1400" u="sng" dirty="0" smtClean="0"/>
          </a:p>
          <a:p>
            <a:r>
              <a:rPr lang="ja-JP" altLang="en-US" sz="1200" dirty="0" smtClean="0"/>
              <a:t>　復興が本格化する被災地では、今後、多様な住民ニーズに対応するための民間からの多様な提案が増加するものと想定されます。しかし年度ごとに編成される公的な予算では、こうした民間団体の事業には使いにくいのが現状です。</a:t>
            </a:r>
            <a:endParaRPr lang="en-US" altLang="ja-JP" sz="1200" dirty="0" smtClean="0"/>
          </a:p>
          <a:p>
            <a:r>
              <a:rPr lang="ja-JP" altLang="en-US" sz="1200" dirty="0" smtClean="0"/>
              <a:t>　そこで私たちは、下図のような仕組みにより、住民ニーズを反映しやすい「官民協働型復興基金」の創出を提案します。基金は公的な資金の他、民間からの寄付も原資とし、過去の災害で設置された「被災者復興支援会議」（阪神・淡路）や「復興市民会議」（新潟中越）のような、事業へ被災者や復興支援団体のニーズを反映できるしくみも併設したいと考えます。柔軟なメニューづくりが可能となるしくみへのご協力を政府としても検討してくださいますよう提言いたします。</a:t>
            </a:r>
            <a:endParaRPr lang="en-US" altLang="ja-JP" sz="1200" dirty="0" smtClean="0"/>
          </a:p>
        </p:txBody>
      </p:sp>
      <p:sp>
        <p:nvSpPr>
          <p:cNvPr id="8" name="テキスト ボックス 7"/>
          <p:cNvSpPr txBox="1"/>
          <p:nvPr/>
        </p:nvSpPr>
        <p:spPr>
          <a:xfrm>
            <a:off x="370813" y="6188945"/>
            <a:ext cx="6209404" cy="2646878"/>
          </a:xfrm>
          <a:prstGeom prst="rect">
            <a:avLst/>
          </a:prstGeom>
          <a:noFill/>
        </p:spPr>
        <p:txBody>
          <a:bodyPr wrap="square" rtlCol="0">
            <a:spAutoFit/>
          </a:bodyPr>
          <a:lstStyle/>
          <a:p>
            <a:pPr>
              <a:spcAft>
                <a:spcPts val="600"/>
              </a:spcAft>
            </a:pPr>
            <a:r>
              <a:rPr lang="ja-JP" altLang="en-US" sz="1400" u="sng" dirty="0" smtClean="0"/>
              <a:t>提案２　コミュニティ形成を支える民間活動へのサポートの拡充を！</a:t>
            </a:r>
            <a:endParaRPr lang="en-US" altLang="ja-JP" sz="1400" u="sng" dirty="0" smtClean="0"/>
          </a:p>
          <a:p>
            <a:r>
              <a:rPr lang="ja-JP" altLang="en-US" sz="1200" dirty="0" smtClean="0"/>
              <a:t>　</a:t>
            </a:r>
            <a:r>
              <a:rPr lang="en-US" altLang="en-US" sz="1200" dirty="0" smtClean="0"/>
              <a:t>集団</a:t>
            </a:r>
            <a:r>
              <a:rPr lang="ja-JP" altLang="en-US" sz="1200" dirty="0" smtClean="0"/>
              <a:t>移転や区画整理、災害公営住宅の建設など、ハード面での取り組みが一段落していくなか、被災地では「災害公営住宅におけるコミュニティ形成」「地域コミュニティによる課題解決」「コミュニティの中でのしごとづくり」といった支援を行うことが重要となります。またこうした支援を効果的に実施するための「</a:t>
            </a:r>
            <a:r>
              <a:rPr lang="en-US" altLang="ja-JP" sz="1200" dirty="0" smtClean="0"/>
              <a:t>NPO</a:t>
            </a:r>
            <a:r>
              <a:rPr lang="ja-JP" altLang="en-US" sz="1200" dirty="0" smtClean="0"/>
              <a:t>の組織基盤の整備」や、「広域避難者の生活再建」を中長期的に支えるための制度などにより、民間による活動をしっかりサポートする必要があります。</a:t>
            </a:r>
            <a:endParaRPr lang="en-US" altLang="ja-JP" sz="1200" dirty="0" smtClean="0"/>
          </a:p>
          <a:p>
            <a:pPr>
              <a:spcAft>
                <a:spcPts val="1200"/>
              </a:spcAft>
            </a:pPr>
            <a:r>
              <a:rPr lang="ja-JP" altLang="en-US" sz="1200" dirty="0" smtClean="0"/>
              <a:t>　私たちは「官民協働型復興基金」などにより、コミュニティ形成を支える民間活動を加速させ、復興へのスピードを加速させたいと考えます。またコミュニティ形成の視点を中心に、中長期的な視点から復興事業メニューについてまとめました。今後の復興政策に反映して頂くよう提言いたします。</a:t>
            </a:r>
            <a:endParaRPr lang="en-US" altLang="ja-JP" sz="1200" dirty="0" smtClean="0"/>
          </a:p>
          <a:p>
            <a:pPr>
              <a:spcAft>
                <a:spcPts val="600"/>
              </a:spcAft>
            </a:pPr>
            <a:r>
              <a:rPr lang="ja-JP" altLang="en-US" sz="1200" dirty="0" smtClean="0"/>
              <a:t>＊いずれの提言も詳細は別紙の提言書をご覧ください。</a:t>
            </a:r>
            <a:endParaRPr lang="en-US" altLang="ja-JP" sz="1200" dirty="0" smtClean="0"/>
          </a:p>
          <a:p>
            <a:pPr algn="r">
              <a:spcAft>
                <a:spcPts val="600"/>
              </a:spcAft>
            </a:pPr>
            <a:r>
              <a:rPr lang="ja-JP" altLang="en-US" sz="1200" dirty="0" smtClean="0"/>
              <a:t>以上</a:t>
            </a:r>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2272" y="4490171"/>
            <a:ext cx="4891870" cy="1698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a:xfrm>
            <a:off x="327522" y="317487"/>
            <a:ext cx="2913614" cy="307777"/>
          </a:xfrm>
          <a:prstGeom prst="rect">
            <a:avLst/>
          </a:prstGeom>
          <a:noFill/>
        </p:spPr>
        <p:txBody>
          <a:bodyPr wrap="square" rtlCol="0">
            <a:spAutoFit/>
          </a:bodyPr>
          <a:lstStyle/>
          <a:p>
            <a:r>
              <a:rPr kumimoji="1" lang="ja-JP" altLang="en-US" sz="1400" dirty="0" smtClean="0"/>
              <a:t>復興大臣</a:t>
            </a:r>
            <a:r>
              <a:rPr lang="ja-JP" altLang="en-US" sz="1400" dirty="0" smtClean="0"/>
              <a:t>　</a:t>
            </a:r>
            <a:r>
              <a:rPr kumimoji="1" lang="ja-JP" altLang="en-US" sz="1400" dirty="0" smtClean="0"/>
              <a:t>平野達男様</a:t>
            </a:r>
            <a:endParaRPr kumimoji="1" lang="ja-JP" altLang="en-US" sz="1400" dirty="0"/>
          </a:p>
        </p:txBody>
      </p:sp>
      <p:sp>
        <p:nvSpPr>
          <p:cNvPr id="12" name="Text Box 6"/>
          <p:cNvSpPr txBox="1">
            <a:spLocks noChangeArrowheads="1"/>
          </p:cNvSpPr>
          <p:nvPr/>
        </p:nvSpPr>
        <p:spPr bwMode="auto">
          <a:xfrm>
            <a:off x="1731636" y="1433125"/>
            <a:ext cx="4848581" cy="954107"/>
          </a:xfrm>
          <a:prstGeom prst="rect">
            <a:avLst/>
          </a:prstGeom>
          <a:noFill/>
          <a:ln w="9525">
            <a:noFill/>
            <a:miter lim="800000"/>
            <a:headEnd/>
            <a:tailEnd/>
          </a:ln>
        </p:spPr>
        <p:txBody>
          <a:bodyPr wrap="square" lIns="0" tIns="0" rIns="0" bIns="0">
            <a:spAutoFit/>
          </a:bodyPr>
          <a:lstStyle/>
          <a:p>
            <a:pPr algn="r" eaLnBrk="0" hangingPunct="0"/>
            <a:r>
              <a:rPr kumimoji="0" lang="en-US" altLang="ja-JP" sz="1200" dirty="0" smtClean="0"/>
              <a:t>2012</a:t>
            </a:r>
            <a:r>
              <a:rPr kumimoji="0" lang="ja-JP" altLang="en-US" sz="1200" dirty="0" smtClean="0"/>
              <a:t>年</a:t>
            </a:r>
            <a:r>
              <a:rPr kumimoji="0" lang="en-US" altLang="ja-JP" sz="1200" dirty="0" smtClean="0"/>
              <a:t>11</a:t>
            </a:r>
            <a:r>
              <a:rPr kumimoji="0" lang="ja-JP" altLang="en-US" sz="1200" dirty="0" smtClean="0"/>
              <a:t>月</a:t>
            </a:r>
            <a:r>
              <a:rPr kumimoji="0" lang="en-US" altLang="ja-JP" sz="1200" dirty="0" smtClean="0"/>
              <a:t>26</a:t>
            </a:r>
            <a:r>
              <a:rPr kumimoji="0" lang="ja-JP" altLang="en-US" sz="1200" dirty="0" smtClean="0"/>
              <a:t>日</a:t>
            </a:r>
          </a:p>
          <a:p>
            <a:pPr algn="r" eaLnBrk="0" hangingPunct="0"/>
            <a:endParaRPr kumimoji="0" lang="en-US" altLang="ja-JP" sz="1200" dirty="0" smtClean="0"/>
          </a:p>
          <a:p>
            <a:pPr algn="r" eaLnBrk="0" hangingPunct="0"/>
            <a:r>
              <a:rPr kumimoji="0" lang="ja-JP" altLang="en-US" sz="1200" dirty="0" smtClean="0"/>
              <a:t>みやぎ</a:t>
            </a:r>
            <a:r>
              <a:rPr kumimoji="0" lang="ja-JP" altLang="en-US" sz="1200" dirty="0"/>
              <a:t>連携復興</a:t>
            </a:r>
            <a:r>
              <a:rPr kumimoji="0" lang="ja-JP" altLang="en-US" sz="1200" dirty="0" smtClean="0"/>
              <a:t>センター　　　　代表　紅邑晶子</a:t>
            </a:r>
            <a:endParaRPr kumimoji="0" lang="en-US" altLang="ja-JP" sz="1200" dirty="0" smtClean="0"/>
          </a:p>
          <a:p>
            <a:pPr algn="r" eaLnBrk="0" hangingPunct="0"/>
            <a:r>
              <a:rPr kumimoji="0" lang="ja-JP" altLang="en-US" sz="1200" dirty="0" smtClean="0"/>
              <a:t>特定非営利活動法人いわて連携復興センター　代表理事　鹿野順一</a:t>
            </a:r>
            <a:endParaRPr kumimoji="0" lang="en-US" altLang="ja-JP" sz="1200" dirty="0" smtClean="0"/>
          </a:p>
          <a:p>
            <a:pPr algn="r" eaLnBrk="0" hangingPunct="0"/>
            <a:r>
              <a:rPr kumimoji="0" lang="ja-JP" altLang="en-US" sz="1200" dirty="0" smtClean="0"/>
              <a:t>一般社団法人ふくしま連携復興センター　代表理事　丹波史紀</a:t>
            </a:r>
            <a:endParaRPr kumimoji="0" lang="en-US" altLang="ja-JP" sz="1200" dirty="0" smtClean="0"/>
          </a:p>
        </p:txBody>
      </p:sp>
    </p:spTree>
    <p:extLst>
      <p:ext uri="{BB962C8B-B14F-4D97-AF65-F5344CB8AC3E}">
        <p14:creationId xmlns:p14="http://schemas.microsoft.com/office/powerpoint/2010/main" val="6368998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189</TotalTime>
  <Words>29</Words>
  <Application>Microsoft Office PowerPoint</Application>
  <PresentationFormat>画面に合わせる (4:3)</PresentationFormat>
  <Paragraphs>15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コミュニティ形成を支える「官民協働型基金」の実現に向けて 〜中長期的な視点での復興メニューの提案〜</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中長期的な視点での復興事業の展開に関する 実施体制と具体的なメニューの提案</dc:title>
  <dc:creator>田村 太郎</dc:creator>
  <cp:lastModifiedBy>JPF_miura</cp:lastModifiedBy>
  <cp:revision>6</cp:revision>
  <dcterms:created xsi:type="dcterms:W3CDTF">2012-11-21T14:14:25Z</dcterms:created>
  <dcterms:modified xsi:type="dcterms:W3CDTF">2012-11-30T10:50:22Z</dcterms:modified>
</cp:coreProperties>
</file>