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8"/>
  </p:notesMasterIdLst>
  <p:sldIdLst>
    <p:sldId id="266" r:id="rId3"/>
    <p:sldId id="262" r:id="rId4"/>
    <p:sldId id="263" r:id="rId5"/>
    <p:sldId id="265" r:id="rId6"/>
    <p:sldId id="264" r:id="rId7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46850"/>
    <a:srgbClr val="814937"/>
    <a:srgbClr val="C70F3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81" d="100"/>
          <a:sy n="81" d="100"/>
        </p:scale>
        <p:origin x="-105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CB13550-18FD-4E17-A619-1D0D02CF6597}" type="datetimeFigureOut">
              <a:rPr kumimoji="1" lang="ja-JP" altLang="en-US" smtClean="0"/>
              <a:t>2012/7/26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21186"/>
            <a:ext cx="5445760" cy="447270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8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721E99E-7E8E-4989-BACF-EE6C09BDB7D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96207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4F8A57-78C0-4E00-A75D-3623D79D3BF4}" type="slidenum">
              <a:rPr lang="ja-JP" altLang="en-US" smtClean="0">
                <a:solidFill>
                  <a:prstClr val="black"/>
                </a:solidFill>
              </a:rPr>
              <a:pPr/>
              <a:t>1</a:t>
            </a:fld>
            <a:endParaRPr lang="ja-JP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733322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21E99E-7E8E-4989-BACF-EE6C09BDB7DA}" type="slidenum">
              <a:rPr lang="ja-JP" altLang="en-US" smtClean="0">
                <a:solidFill>
                  <a:prstClr val="black"/>
                </a:solidFill>
              </a:rPr>
              <a:pPr/>
              <a:t>4</a:t>
            </a:fld>
            <a:endParaRPr lang="ja-JP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36282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00C96-49B7-4E5E-A9E3-5993D673B78A}" type="datetimeFigureOut">
              <a:rPr kumimoji="1" lang="ja-JP" altLang="en-US" smtClean="0"/>
              <a:t>2012/7/26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AA4D3-4DC7-4067-B0A0-BB1A354D77A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259913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00C96-49B7-4E5E-A9E3-5993D673B78A}" type="datetimeFigureOut">
              <a:rPr kumimoji="1" lang="ja-JP" altLang="en-US" smtClean="0"/>
              <a:t>2012/7/26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AA4D3-4DC7-4067-B0A0-BB1A354D77A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851545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00C96-49B7-4E5E-A9E3-5993D673B78A}" type="datetimeFigureOut">
              <a:rPr kumimoji="1" lang="ja-JP" altLang="en-US" smtClean="0"/>
              <a:t>2012/7/26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AA4D3-4DC7-4067-B0A0-BB1A354D77A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6490156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718DD-BE99-2A4E-B5B6-945D874B34D0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2012/7/26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303C3-075D-B74B-ACCA-EEAFF7C15276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003381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718DD-BE99-2A4E-B5B6-945D874B34D0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2012/7/26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303C3-075D-B74B-ACCA-EEAFF7C15276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865019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718DD-BE99-2A4E-B5B6-945D874B34D0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2012/7/26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303C3-075D-B74B-ACCA-EEAFF7C15276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182705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718DD-BE99-2A4E-B5B6-945D874B34D0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2012/7/26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303C3-075D-B74B-ACCA-EEAFF7C15276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940889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718DD-BE99-2A4E-B5B6-945D874B34D0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2012/7/26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303C3-075D-B74B-ACCA-EEAFF7C15276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656792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718DD-BE99-2A4E-B5B6-945D874B34D0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2012/7/26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303C3-075D-B74B-ACCA-EEAFF7C15276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129131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718DD-BE99-2A4E-B5B6-945D874B34D0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2012/7/26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303C3-075D-B74B-ACCA-EEAFF7C15276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732429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718DD-BE99-2A4E-B5B6-945D874B34D0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2012/7/26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303C3-075D-B74B-ACCA-EEAFF7C15276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97904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00C96-49B7-4E5E-A9E3-5993D673B78A}" type="datetimeFigureOut">
              <a:rPr kumimoji="1" lang="ja-JP" altLang="en-US" smtClean="0"/>
              <a:t>2012/7/26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AA4D3-4DC7-4067-B0A0-BB1A354D77A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795125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718DD-BE99-2A4E-B5B6-945D874B34D0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2012/7/26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303C3-075D-B74B-ACCA-EEAFF7C15276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959708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718DD-BE99-2A4E-B5B6-945D874B34D0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2012/7/26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303C3-075D-B74B-ACCA-EEAFF7C15276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824660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718DD-BE99-2A4E-B5B6-945D874B34D0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2012/7/26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303C3-075D-B74B-ACCA-EEAFF7C15276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87158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00C96-49B7-4E5E-A9E3-5993D673B78A}" type="datetimeFigureOut">
              <a:rPr kumimoji="1" lang="ja-JP" altLang="en-US" smtClean="0"/>
              <a:t>2012/7/26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AA4D3-4DC7-4067-B0A0-BB1A354D77A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52873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00C96-49B7-4E5E-A9E3-5993D673B78A}" type="datetimeFigureOut">
              <a:rPr kumimoji="1" lang="ja-JP" altLang="en-US" smtClean="0"/>
              <a:t>2012/7/26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AA4D3-4DC7-4067-B0A0-BB1A354D77A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074699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00C96-49B7-4E5E-A9E3-5993D673B78A}" type="datetimeFigureOut">
              <a:rPr kumimoji="1" lang="ja-JP" altLang="en-US" smtClean="0"/>
              <a:t>2012/7/26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AA4D3-4DC7-4067-B0A0-BB1A354D77A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12624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00C96-49B7-4E5E-A9E3-5993D673B78A}" type="datetimeFigureOut">
              <a:rPr kumimoji="1" lang="ja-JP" altLang="en-US" smtClean="0"/>
              <a:t>2012/7/26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AA4D3-4DC7-4067-B0A0-BB1A354D77A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351546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00C96-49B7-4E5E-A9E3-5993D673B78A}" type="datetimeFigureOut">
              <a:rPr kumimoji="1" lang="ja-JP" altLang="en-US" smtClean="0"/>
              <a:t>2012/7/26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AA4D3-4DC7-4067-B0A0-BB1A354D77A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338767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00C96-49B7-4E5E-A9E3-5993D673B78A}" type="datetimeFigureOut">
              <a:rPr kumimoji="1" lang="ja-JP" altLang="en-US" smtClean="0"/>
              <a:t>2012/7/26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AA4D3-4DC7-4067-B0A0-BB1A354D77A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54840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00C96-49B7-4E5E-A9E3-5993D673B78A}" type="datetimeFigureOut">
              <a:rPr kumimoji="1" lang="ja-JP" altLang="en-US" smtClean="0"/>
              <a:t>2012/7/26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AA4D3-4DC7-4067-B0A0-BB1A354D77A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196385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000C96-49B7-4E5E-A9E3-5993D673B78A}" type="datetimeFigureOut">
              <a:rPr kumimoji="1" lang="ja-JP" altLang="en-US" smtClean="0"/>
              <a:t>2012/7/26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1AA4D3-4DC7-4067-B0A0-BB1A354D77A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28702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fld id="{AD0718DD-BE99-2A4E-B5B6-945D874B34D0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 defTabSz="457200"/>
              <a:t>2012/7/26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fld id="{521303C3-075D-B74B-ACCA-EEAFF7C15276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 defTabSz="457200"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69010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4572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48" name="直線コネクタ 147"/>
          <p:cNvCxnSpPr/>
          <p:nvPr/>
        </p:nvCxnSpPr>
        <p:spPr>
          <a:xfrm>
            <a:off x="1115616" y="4637167"/>
            <a:ext cx="744420" cy="2782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1" name="直線コネクタ 140"/>
          <p:cNvCxnSpPr>
            <a:stCxn id="3" idx="3"/>
          </p:cNvCxnSpPr>
          <p:nvPr/>
        </p:nvCxnSpPr>
        <p:spPr>
          <a:xfrm flipV="1">
            <a:off x="1110015" y="4915382"/>
            <a:ext cx="750021" cy="1954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直線コネクタ 78"/>
          <p:cNvCxnSpPr>
            <a:endCxn id="78" idx="3"/>
          </p:cNvCxnSpPr>
          <p:nvPr/>
        </p:nvCxnSpPr>
        <p:spPr>
          <a:xfrm flipH="1">
            <a:off x="1115616" y="4934924"/>
            <a:ext cx="744420" cy="4030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8" name="円/楕円 137"/>
          <p:cNvSpPr/>
          <p:nvPr/>
        </p:nvSpPr>
        <p:spPr>
          <a:xfrm>
            <a:off x="1860036" y="3025568"/>
            <a:ext cx="6888428" cy="3481579"/>
          </a:xfrm>
          <a:prstGeom prst="ellipse">
            <a:avLst/>
          </a:prstGeom>
          <a:blipFill>
            <a:blip r:embed="rId3"/>
            <a:tile tx="0" ty="0" sx="100000" sy="100000" flip="none" algn="tl"/>
          </a:blip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ja-JP" sz="2800" b="1" dirty="0" smtClean="0">
              <a:solidFill>
                <a:prstClr val="black"/>
              </a:solidFill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7798" y="120263"/>
            <a:ext cx="8328658" cy="620688"/>
          </a:xfrm>
        </p:spPr>
        <p:txBody>
          <a:bodyPr>
            <a:normAutofit fontScale="90000"/>
          </a:bodyPr>
          <a:lstStyle/>
          <a:p>
            <a:r>
              <a:rPr lang="ja-JP" altLang="en-US" sz="3600" dirty="0"/>
              <a:t>宮城</a:t>
            </a:r>
            <a:r>
              <a:rPr lang="ja-JP" altLang="en-US" sz="3600" dirty="0" smtClean="0"/>
              <a:t>における</a:t>
            </a:r>
            <a:r>
              <a:rPr kumimoji="1" lang="ja-JP" altLang="en-US" sz="3600" dirty="0" smtClean="0"/>
              <a:t>連携のイメージ</a:t>
            </a:r>
            <a:endParaRPr kumimoji="1" lang="ja-JP" altLang="en-US" sz="3600" dirty="0"/>
          </a:p>
        </p:txBody>
      </p:sp>
      <p:sp>
        <p:nvSpPr>
          <p:cNvPr id="3" name="角丸四角形 2"/>
          <p:cNvSpPr/>
          <p:nvPr/>
        </p:nvSpPr>
        <p:spPr>
          <a:xfrm>
            <a:off x="251520" y="4754904"/>
            <a:ext cx="858495" cy="360040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600" dirty="0">
                <a:solidFill>
                  <a:prstClr val="white"/>
                </a:solidFill>
              </a:rPr>
              <a:t>県</a:t>
            </a:r>
          </a:p>
        </p:txBody>
      </p:sp>
      <p:sp>
        <p:nvSpPr>
          <p:cNvPr id="4" name="角丸四角形 3"/>
          <p:cNvSpPr/>
          <p:nvPr/>
        </p:nvSpPr>
        <p:spPr>
          <a:xfrm>
            <a:off x="251520" y="4365104"/>
            <a:ext cx="858495" cy="346514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600" dirty="0">
                <a:solidFill>
                  <a:prstClr val="white"/>
                </a:solidFill>
              </a:rPr>
              <a:t>復興庁</a:t>
            </a:r>
          </a:p>
        </p:txBody>
      </p:sp>
      <p:sp>
        <p:nvSpPr>
          <p:cNvPr id="5" name="角丸四角形 4"/>
          <p:cNvSpPr/>
          <p:nvPr/>
        </p:nvSpPr>
        <p:spPr>
          <a:xfrm>
            <a:off x="4534577" y="5733256"/>
            <a:ext cx="1872514" cy="432992"/>
          </a:xfrm>
          <a:prstGeom prst="roundRect">
            <a:avLst/>
          </a:prstGeom>
          <a:solidFill>
            <a:schemeClr val="accent1">
              <a:alpha val="2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ja-JP" b="1" dirty="0">
              <a:solidFill>
                <a:prstClr val="black"/>
              </a:solidFill>
            </a:endParaRPr>
          </a:p>
          <a:p>
            <a:pPr algn="ctr"/>
            <a:endParaRPr lang="en-US" altLang="ja-JP" b="1" dirty="0">
              <a:solidFill>
                <a:prstClr val="black"/>
              </a:solidFill>
            </a:endParaRPr>
          </a:p>
          <a:p>
            <a:pPr algn="ctr"/>
            <a:r>
              <a:rPr lang="ja-JP" altLang="en-US" sz="1200" dirty="0" smtClean="0">
                <a:solidFill>
                  <a:prstClr val="black"/>
                </a:solidFill>
                <a:latin typeface="ＭＳ Ｐゴシック"/>
              </a:rPr>
              <a:t>事務局：</a:t>
            </a:r>
            <a:endParaRPr lang="en-US" altLang="ja-JP" sz="1200" dirty="0" smtClean="0">
              <a:solidFill>
                <a:prstClr val="black"/>
              </a:solidFill>
              <a:latin typeface="ＭＳ Ｐゴシック"/>
            </a:endParaRPr>
          </a:p>
          <a:p>
            <a:pPr algn="ctr"/>
            <a:r>
              <a:rPr lang="ja-JP" altLang="en-US" sz="1200" dirty="0" smtClean="0">
                <a:solidFill>
                  <a:prstClr val="black"/>
                </a:solidFill>
                <a:latin typeface="ＭＳ Ｐゴシック"/>
              </a:rPr>
              <a:t>みやぎ</a:t>
            </a:r>
            <a:r>
              <a:rPr lang="ja-JP" altLang="en-US" sz="1200" dirty="0">
                <a:solidFill>
                  <a:prstClr val="black"/>
                </a:solidFill>
                <a:latin typeface="ＭＳ Ｐゴシック"/>
              </a:rPr>
              <a:t>連携復興</a:t>
            </a:r>
            <a:r>
              <a:rPr lang="ja-JP" altLang="en-US" sz="1200" dirty="0" smtClean="0">
                <a:solidFill>
                  <a:prstClr val="black"/>
                </a:solidFill>
                <a:latin typeface="ＭＳ Ｐゴシック"/>
              </a:rPr>
              <a:t>センター</a:t>
            </a:r>
            <a:endParaRPr lang="en-US" altLang="ja-JP" sz="1200" dirty="0">
              <a:solidFill>
                <a:prstClr val="black"/>
              </a:solidFill>
              <a:latin typeface="ＭＳ Ｐゴシック"/>
            </a:endParaRPr>
          </a:p>
          <a:p>
            <a:pPr algn="ctr"/>
            <a:endParaRPr lang="en-US" altLang="ja-JP" dirty="0">
              <a:solidFill>
                <a:prstClr val="black"/>
              </a:solidFill>
            </a:endParaRPr>
          </a:p>
          <a:p>
            <a:pPr algn="ctr"/>
            <a:endParaRPr lang="ja-JP" altLang="en-US" dirty="0">
              <a:solidFill>
                <a:prstClr val="black"/>
              </a:solidFill>
            </a:endParaRPr>
          </a:p>
        </p:txBody>
      </p:sp>
      <p:sp>
        <p:nvSpPr>
          <p:cNvPr id="6" name="角丸四角形 5"/>
          <p:cNvSpPr/>
          <p:nvPr/>
        </p:nvSpPr>
        <p:spPr>
          <a:xfrm>
            <a:off x="8291404" y="4472738"/>
            <a:ext cx="760217" cy="295937"/>
          </a:xfrm>
          <a:prstGeom prst="roundRect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0" dirty="0" smtClean="0">
                <a:solidFill>
                  <a:prstClr val="white"/>
                </a:solidFill>
              </a:rPr>
              <a:t>ＪＰＦ</a:t>
            </a:r>
            <a:endParaRPr lang="ja-JP" altLang="en-US" sz="1400" dirty="0">
              <a:solidFill>
                <a:prstClr val="white"/>
              </a:solidFill>
            </a:endParaRPr>
          </a:p>
        </p:txBody>
      </p:sp>
      <p:sp>
        <p:nvSpPr>
          <p:cNvPr id="53" name="角丸四角形 52"/>
          <p:cNvSpPr/>
          <p:nvPr/>
        </p:nvSpPr>
        <p:spPr>
          <a:xfrm>
            <a:off x="2640230" y="6213145"/>
            <a:ext cx="1283698" cy="384207"/>
          </a:xfrm>
          <a:prstGeom prst="roundRect">
            <a:avLst/>
          </a:prstGeom>
          <a:solidFill>
            <a:srgbClr val="B468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200" dirty="0">
                <a:solidFill>
                  <a:prstClr val="white"/>
                </a:solidFill>
              </a:rPr>
              <a:t>サポートセンター支援事務所</a:t>
            </a:r>
          </a:p>
        </p:txBody>
      </p:sp>
      <p:sp>
        <p:nvSpPr>
          <p:cNvPr id="54" name="角丸四角形 53"/>
          <p:cNvSpPr/>
          <p:nvPr/>
        </p:nvSpPr>
        <p:spPr>
          <a:xfrm>
            <a:off x="1798113" y="5502153"/>
            <a:ext cx="1283698" cy="303111"/>
          </a:xfrm>
          <a:prstGeom prst="roundRect">
            <a:avLst/>
          </a:prstGeom>
          <a:solidFill>
            <a:srgbClr val="B468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0" dirty="0">
                <a:solidFill>
                  <a:prstClr val="white"/>
                </a:solidFill>
              </a:rPr>
              <a:t>県社協</a:t>
            </a:r>
          </a:p>
        </p:txBody>
      </p:sp>
      <p:sp>
        <p:nvSpPr>
          <p:cNvPr id="134" name="角丸四角形 133"/>
          <p:cNvSpPr/>
          <p:nvPr/>
        </p:nvSpPr>
        <p:spPr>
          <a:xfrm>
            <a:off x="7861666" y="3781135"/>
            <a:ext cx="786095" cy="295937"/>
          </a:xfrm>
          <a:prstGeom prst="roundRect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0" dirty="0" smtClean="0">
                <a:solidFill>
                  <a:prstClr val="white"/>
                </a:solidFill>
              </a:rPr>
              <a:t>ＪＣＮ</a:t>
            </a:r>
            <a:endParaRPr lang="ja-JP" altLang="en-US" sz="1400" dirty="0">
              <a:solidFill>
                <a:prstClr val="white"/>
              </a:solidFill>
            </a:endParaRPr>
          </a:p>
        </p:txBody>
      </p:sp>
      <p:sp>
        <p:nvSpPr>
          <p:cNvPr id="137" name="角丸四角形 136"/>
          <p:cNvSpPr/>
          <p:nvPr/>
        </p:nvSpPr>
        <p:spPr>
          <a:xfrm>
            <a:off x="5597328" y="6309320"/>
            <a:ext cx="1220562" cy="380479"/>
          </a:xfrm>
          <a:prstGeom prst="round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200" dirty="0">
                <a:solidFill>
                  <a:prstClr val="white"/>
                </a:solidFill>
              </a:rPr>
              <a:t>杜の</a:t>
            </a:r>
            <a:r>
              <a:rPr lang="ja-JP" altLang="en-US" sz="1200" dirty="0" smtClean="0">
                <a:solidFill>
                  <a:prstClr val="white"/>
                </a:solidFill>
              </a:rPr>
              <a:t>伝言板</a:t>
            </a:r>
            <a:endParaRPr lang="en-US" altLang="ja-JP" sz="1200" dirty="0" smtClean="0">
              <a:solidFill>
                <a:prstClr val="white"/>
              </a:solidFill>
            </a:endParaRPr>
          </a:p>
          <a:p>
            <a:pPr algn="ctr"/>
            <a:r>
              <a:rPr lang="ja-JP" altLang="en-US" sz="1200" dirty="0" smtClean="0">
                <a:solidFill>
                  <a:prstClr val="white"/>
                </a:solidFill>
              </a:rPr>
              <a:t>ゆるる</a:t>
            </a:r>
            <a:endParaRPr lang="ja-JP" altLang="en-US" sz="1200" dirty="0">
              <a:solidFill>
                <a:prstClr val="white"/>
              </a:solidFill>
            </a:endParaRPr>
          </a:p>
        </p:txBody>
      </p:sp>
      <p:sp>
        <p:nvSpPr>
          <p:cNvPr id="11" name="角丸四角形 10"/>
          <p:cNvSpPr/>
          <p:nvPr/>
        </p:nvSpPr>
        <p:spPr>
          <a:xfrm>
            <a:off x="1512551" y="4389848"/>
            <a:ext cx="1394204" cy="372585"/>
          </a:xfrm>
          <a:prstGeom prst="round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100" dirty="0" smtClean="0">
                <a:solidFill>
                  <a:prstClr val="white"/>
                </a:solidFill>
              </a:rPr>
              <a:t>地域創造基金</a:t>
            </a:r>
            <a:r>
              <a:rPr lang="ja-JP" altLang="en-US" sz="900" dirty="0" smtClean="0">
                <a:solidFill>
                  <a:prstClr val="white"/>
                </a:solidFill>
              </a:rPr>
              <a:t>みやぎ</a:t>
            </a:r>
            <a:endParaRPr lang="ja-JP" altLang="en-US" sz="1100" dirty="0">
              <a:solidFill>
                <a:prstClr val="white"/>
              </a:solidFill>
            </a:endParaRPr>
          </a:p>
        </p:txBody>
      </p:sp>
      <p:sp>
        <p:nvSpPr>
          <p:cNvPr id="26" name="角丸四角形 25"/>
          <p:cNvSpPr/>
          <p:nvPr/>
        </p:nvSpPr>
        <p:spPr>
          <a:xfrm>
            <a:off x="3988390" y="6309320"/>
            <a:ext cx="1507676" cy="360039"/>
          </a:xfrm>
          <a:prstGeom prst="round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200" dirty="0">
                <a:solidFill>
                  <a:prstClr val="white"/>
                </a:solidFill>
              </a:rPr>
              <a:t>せんだい・みやぎ</a:t>
            </a:r>
            <a:r>
              <a:rPr lang="en-US" altLang="ja-JP" sz="1200" dirty="0">
                <a:solidFill>
                  <a:prstClr val="white"/>
                </a:solidFill>
              </a:rPr>
              <a:t>NPO</a:t>
            </a:r>
            <a:r>
              <a:rPr lang="ja-JP" altLang="en-US" sz="1200" dirty="0">
                <a:solidFill>
                  <a:prstClr val="white"/>
                </a:solidFill>
              </a:rPr>
              <a:t>センター</a:t>
            </a:r>
          </a:p>
        </p:txBody>
      </p:sp>
      <p:sp>
        <p:nvSpPr>
          <p:cNvPr id="39" name="角丸四角形 38"/>
          <p:cNvSpPr/>
          <p:nvPr/>
        </p:nvSpPr>
        <p:spPr>
          <a:xfrm>
            <a:off x="8092938" y="5186670"/>
            <a:ext cx="866936" cy="360040"/>
          </a:xfrm>
          <a:prstGeom prst="round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0" dirty="0">
                <a:solidFill>
                  <a:prstClr val="white"/>
                </a:solidFill>
              </a:rPr>
              <a:t>宮城大</a:t>
            </a:r>
          </a:p>
        </p:txBody>
      </p:sp>
      <p:sp>
        <p:nvSpPr>
          <p:cNvPr id="40" name="角丸四角形 39"/>
          <p:cNvSpPr/>
          <p:nvPr/>
        </p:nvSpPr>
        <p:spPr>
          <a:xfrm>
            <a:off x="7452320" y="5618116"/>
            <a:ext cx="1100286" cy="360040"/>
          </a:xfrm>
          <a:prstGeom prst="round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0" dirty="0" smtClean="0">
                <a:solidFill>
                  <a:prstClr val="white"/>
                </a:solidFill>
              </a:rPr>
              <a:t>みやぎ生協</a:t>
            </a:r>
            <a:endParaRPr lang="ja-JP" altLang="en-US" sz="1400" dirty="0">
              <a:solidFill>
                <a:prstClr val="white"/>
              </a:solidFill>
            </a:endParaRPr>
          </a:p>
        </p:txBody>
      </p:sp>
      <p:sp>
        <p:nvSpPr>
          <p:cNvPr id="41" name="角丸四角形 40"/>
          <p:cNvSpPr/>
          <p:nvPr/>
        </p:nvSpPr>
        <p:spPr>
          <a:xfrm>
            <a:off x="6890509" y="6028773"/>
            <a:ext cx="993859" cy="360040"/>
          </a:xfrm>
          <a:prstGeom prst="round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0" dirty="0" smtClean="0">
                <a:solidFill>
                  <a:prstClr val="white"/>
                </a:solidFill>
              </a:rPr>
              <a:t>仙台ＪＣ</a:t>
            </a:r>
            <a:endParaRPr lang="ja-JP" altLang="en-US" sz="1400" dirty="0">
              <a:solidFill>
                <a:prstClr val="white"/>
              </a:solidFill>
            </a:endParaRPr>
          </a:p>
        </p:txBody>
      </p:sp>
      <p:sp>
        <p:nvSpPr>
          <p:cNvPr id="78" name="角丸四角形 77"/>
          <p:cNvSpPr/>
          <p:nvPr/>
        </p:nvSpPr>
        <p:spPr>
          <a:xfrm>
            <a:off x="257121" y="5157991"/>
            <a:ext cx="858495" cy="360040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600" dirty="0" smtClean="0">
                <a:solidFill>
                  <a:prstClr val="white"/>
                </a:solidFill>
              </a:rPr>
              <a:t>仙台市</a:t>
            </a:r>
            <a:endParaRPr lang="ja-JP" altLang="en-US" sz="1600" dirty="0">
              <a:solidFill>
                <a:prstClr val="white"/>
              </a:solidFill>
            </a:endParaRPr>
          </a:p>
        </p:txBody>
      </p:sp>
      <p:sp>
        <p:nvSpPr>
          <p:cNvPr id="99" name="角丸四角形 98"/>
          <p:cNvSpPr/>
          <p:nvPr/>
        </p:nvSpPr>
        <p:spPr>
          <a:xfrm>
            <a:off x="2136174" y="5862193"/>
            <a:ext cx="1283698" cy="303111"/>
          </a:xfrm>
          <a:prstGeom prst="roundRect">
            <a:avLst/>
          </a:prstGeom>
          <a:solidFill>
            <a:srgbClr val="B468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0" dirty="0" smtClean="0">
                <a:solidFill>
                  <a:prstClr val="white"/>
                </a:solidFill>
              </a:rPr>
              <a:t>仙台市社協</a:t>
            </a:r>
            <a:endParaRPr lang="ja-JP" altLang="en-US" sz="1400" dirty="0">
              <a:solidFill>
                <a:prstClr val="white"/>
              </a:solidFill>
            </a:endParaRPr>
          </a:p>
        </p:txBody>
      </p:sp>
      <p:sp>
        <p:nvSpPr>
          <p:cNvPr id="72" name="上矢印 71"/>
          <p:cNvSpPr/>
          <p:nvPr/>
        </p:nvSpPr>
        <p:spPr>
          <a:xfrm>
            <a:off x="2411760" y="1628800"/>
            <a:ext cx="2144888" cy="511566"/>
          </a:xfrm>
          <a:prstGeom prst="upArrow">
            <a:avLst/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600" b="1" dirty="0" smtClean="0">
                <a:solidFill>
                  <a:prstClr val="black"/>
                </a:solidFill>
              </a:rPr>
              <a:t>サポート</a:t>
            </a:r>
            <a:endParaRPr lang="ja-JP" altLang="en-US" sz="1600" b="1" dirty="0">
              <a:solidFill>
                <a:prstClr val="black"/>
              </a:solidFill>
            </a:endParaRPr>
          </a:p>
        </p:txBody>
      </p:sp>
      <p:sp>
        <p:nvSpPr>
          <p:cNvPr id="111" name="角丸四角形 110"/>
          <p:cNvSpPr/>
          <p:nvPr/>
        </p:nvSpPr>
        <p:spPr>
          <a:xfrm>
            <a:off x="8532440" y="4869160"/>
            <a:ext cx="475263" cy="235495"/>
          </a:xfrm>
          <a:prstGeom prst="round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zh-TW" sz="1200" dirty="0" smtClean="0">
              <a:solidFill>
                <a:prstClr val="white"/>
              </a:solidFill>
            </a:endParaRPr>
          </a:p>
        </p:txBody>
      </p:sp>
      <p:sp>
        <p:nvSpPr>
          <p:cNvPr id="116" name="円/楕円 115"/>
          <p:cNvSpPr/>
          <p:nvPr/>
        </p:nvSpPr>
        <p:spPr>
          <a:xfrm>
            <a:off x="1601327" y="861114"/>
            <a:ext cx="1080120" cy="50405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117" name="円/楕円 116"/>
          <p:cNvSpPr/>
          <p:nvPr/>
        </p:nvSpPr>
        <p:spPr>
          <a:xfrm>
            <a:off x="1664951" y="972344"/>
            <a:ext cx="1080120" cy="50405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118" name="円/楕円 117"/>
          <p:cNvSpPr/>
          <p:nvPr/>
        </p:nvSpPr>
        <p:spPr>
          <a:xfrm>
            <a:off x="1763688" y="1077138"/>
            <a:ext cx="1080120" cy="50405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600" dirty="0" smtClean="0">
                <a:solidFill>
                  <a:prstClr val="white"/>
                </a:solidFill>
              </a:rPr>
              <a:t>NPO</a:t>
            </a:r>
            <a:r>
              <a:rPr lang="ja-JP" altLang="en-US" sz="1600" dirty="0" smtClean="0">
                <a:solidFill>
                  <a:prstClr val="white"/>
                </a:solidFill>
              </a:rPr>
              <a:t>等</a:t>
            </a:r>
            <a:endParaRPr lang="ja-JP" altLang="en-US" sz="1600" dirty="0">
              <a:solidFill>
                <a:prstClr val="white"/>
              </a:solidFill>
            </a:endParaRPr>
          </a:p>
        </p:txBody>
      </p:sp>
      <p:sp>
        <p:nvSpPr>
          <p:cNvPr id="120" name="円/楕円 119"/>
          <p:cNvSpPr/>
          <p:nvPr/>
        </p:nvSpPr>
        <p:spPr>
          <a:xfrm>
            <a:off x="3308025" y="836712"/>
            <a:ext cx="1080120" cy="50405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121" name="円/楕円 120"/>
          <p:cNvSpPr/>
          <p:nvPr/>
        </p:nvSpPr>
        <p:spPr>
          <a:xfrm>
            <a:off x="3371649" y="947942"/>
            <a:ext cx="1080120" cy="50405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122" name="円/楕円 121"/>
          <p:cNvSpPr/>
          <p:nvPr/>
        </p:nvSpPr>
        <p:spPr>
          <a:xfrm>
            <a:off x="3448977" y="1052736"/>
            <a:ext cx="1080120" cy="50405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600" dirty="0">
              <a:solidFill>
                <a:prstClr val="white"/>
              </a:solidFill>
            </a:endParaRPr>
          </a:p>
        </p:txBody>
      </p:sp>
      <p:sp>
        <p:nvSpPr>
          <p:cNvPr id="124" name="円/楕円 123"/>
          <p:cNvSpPr/>
          <p:nvPr/>
        </p:nvSpPr>
        <p:spPr>
          <a:xfrm>
            <a:off x="5059309" y="861114"/>
            <a:ext cx="1080120" cy="50405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125" name="円/楕円 124"/>
          <p:cNvSpPr/>
          <p:nvPr/>
        </p:nvSpPr>
        <p:spPr>
          <a:xfrm>
            <a:off x="5122933" y="972344"/>
            <a:ext cx="1080120" cy="50405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126" name="円/楕円 125"/>
          <p:cNvSpPr/>
          <p:nvPr/>
        </p:nvSpPr>
        <p:spPr>
          <a:xfrm>
            <a:off x="5221670" y="1077138"/>
            <a:ext cx="1080120" cy="50405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600" dirty="0" smtClean="0">
                <a:solidFill>
                  <a:prstClr val="white"/>
                </a:solidFill>
              </a:rPr>
              <a:t>NPO</a:t>
            </a:r>
            <a:r>
              <a:rPr lang="ja-JP" altLang="en-US" sz="1600" dirty="0" smtClean="0">
                <a:solidFill>
                  <a:prstClr val="white"/>
                </a:solidFill>
              </a:rPr>
              <a:t>等</a:t>
            </a:r>
            <a:endParaRPr lang="ja-JP" altLang="en-US" sz="1600" dirty="0">
              <a:solidFill>
                <a:prstClr val="white"/>
              </a:solidFill>
            </a:endParaRPr>
          </a:p>
        </p:txBody>
      </p:sp>
      <p:sp>
        <p:nvSpPr>
          <p:cNvPr id="160" name="円/楕円 159"/>
          <p:cNvSpPr/>
          <p:nvPr/>
        </p:nvSpPr>
        <p:spPr>
          <a:xfrm>
            <a:off x="6732240" y="861114"/>
            <a:ext cx="1080120" cy="50405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161" name="円/楕円 160"/>
          <p:cNvSpPr/>
          <p:nvPr/>
        </p:nvSpPr>
        <p:spPr>
          <a:xfrm>
            <a:off x="6795864" y="972344"/>
            <a:ext cx="1080120" cy="50405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162" name="円/楕円 161"/>
          <p:cNvSpPr/>
          <p:nvPr/>
        </p:nvSpPr>
        <p:spPr>
          <a:xfrm>
            <a:off x="6894601" y="1077138"/>
            <a:ext cx="1080120" cy="50405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100" name="テキスト ボックス 99"/>
          <p:cNvSpPr txBox="1"/>
          <p:nvPr/>
        </p:nvSpPr>
        <p:spPr>
          <a:xfrm>
            <a:off x="2987189" y="4041938"/>
            <a:ext cx="481431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b="1" dirty="0" smtClean="0">
                <a:solidFill>
                  <a:prstClr val="black"/>
                </a:solidFill>
              </a:rPr>
              <a:t>「復興</a:t>
            </a:r>
            <a:r>
              <a:rPr lang="ja-JP" altLang="en-US" sz="2000" b="1" dirty="0">
                <a:solidFill>
                  <a:prstClr val="black"/>
                </a:solidFill>
              </a:rPr>
              <a:t>みやぎネットワーク</a:t>
            </a:r>
            <a:r>
              <a:rPr lang="ja-JP" altLang="en-US" sz="2000" b="1" dirty="0" smtClean="0">
                <a:solidFill>
                  <a:prstClr val="black"/>
                </a:solidFill>
              </a:rPr>
              <a:t>会議」 </a:t>
            </a:r>
            <a:endParaRPr lang="en-US" altLang="ja-JP" sz="2000" b="1" dirty="0" smtClean="0">
              <a:solidFill>
                <a:prstClr val="black"/>
              </a:solidFill>
            </a:endParaRPr>
          </a:p>
          <a:p>
            <a:pPr algn="ctr"/>
            <a:r>
              <a:rPr lang="ja-JP" altLang="en-US" sz="1600" dirty="0" smtClean="0">
                <a:solidFill>
                  <a:prstClr val="black"/>
                </a:solidFill>
              </a:rPr>
              <a:t>（仮称）</a:t>
            </a:r>
            <a:endParaRPr lang="ja-JP" altLang="en-US" sz="2000" dirty="0">
              <a:solidFill>
                <a:prstClr val="black"/>
              </a:solidFill>
            </a:endParaRPr>
          </a:p>
        </p:txBody>
      </p:sp>
      <p:sp>
        <p:nvSpPr>
          <p:cNvPr id="163" name="上矢印 162"/>
          <p:cNvSpPr/>
          <p:nvPr/>
        </p:nvSpPr>
        <p:spPr>
          <a:xfrm>
            <a:off x="6156176" y="1916832"/>
            <a:ext cx="2052190" cy="1038210"/>
          </a:xfrm>
          <a:prstGeom prst="upArrow">
            <a:avLst/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600" b="1" dirty="0" smtClean="0">
                <a:solidFill>
                  <a:prstClr val="black"/>
                </a:solidFill>
              </a:rPr>
              <a:t>サポート</a:t>
            </a:r>
            <a:endParaRPr lang="ja-JP" altLang="en-US" sz="1600" b="1" dirty="0">
              <a:solidFill>
                <a:prstClr val="black"/>
              </a:solidFill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411515" y="1000126"/>
            <a:ext cx="133829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 smtClean="0">
                <a:solidFill>
                  <a:prstClr val="black"/>
                </a:solidFill>
              </a:rPr>
              <a:t>現地における</a:t>
            </a:r>
            <a:endParaRPr lang="en-US" altLang="ja-JP" sz="1400" dirty="0" smtClean="0">
              <a:solidFill>
                <a:prstClr val="black"/>
              </a:solidFill>
            </a:endParaRPr>
          </a:p>
          <a:p>
            <a:r>
              <a:rPr lang="ja-JP" altLang="en-US" sz="1400" dirty="0" smtClean="0">
                <a:solidFill>
                  <a:prstClr val="black"/>
                </a:solidFill>
              </a:rPr>
              <a:t>支援活動</a:t>
            </a:r>
            <a:endParaRPr lang="ja-JP" altLang="en-US" sz="1400" dirty="0">
              <a:solidFill>
                <a:prstClr val="black"/>
              </a:solidFill>
            </a:endParaRPr>
          </a:p>
        </p:txBody>
      </p:sp>
      <p:sp>
        <p:nvSpPr>
          <p:cNvPr id="109" name="円/楕円 108"/>
          <p:cNvSpPr/>
          <p:nvPr/>
        </p:nvSpPr>
        <p:spPr>
          <a:xfrm>
            <a:off x="387314" y="2219913"/>
            <a:ext cx="6128902" cy="1353103"/>
          </a:xfrm>
          <a:prstGeom prst="ellipse">
            <a:avLst/>
          </a:prstGeom>
          <a:solidFill>
            <a:srgbClr val="EAF0DC">
              <a:alpha val="76863"/>
            </a:srgbClr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b="1" dirty="0" smtClean="0">
                <a:solidFill>
                  <a:prstClr val="black"/>
                </a:solidFill>
              </a:rPr>
              <a:t>市町におけるネットワーク</a:t>
            </a:r>
            <a:endParaRPr lang="en-US" altLang="ja-JP" b="1" dirty="0" smtClean="0">
              <a:solidFill>
                <a:prstClr val="black"/>
              </a:solidFill>
            </a:endParaRPr>
          </a:p>
          <a:p>
            <a:pPr algn="ctr"/>
            <a:endParaRPr lang="en-US" altLang="ja-JP" b="1" dirty="0">
              <a:solidFill>
                <a:prstClr val="black"/>
              </a:solidFill>
            </a:endParaRPr>
          </a:p>
          <a:p>
            <a:pPr algn="ctr"/>
            <a:endParaRPr lang="en-US" altLang="ja-JP" b="1" dirty="0" smtClean="0">
              <a:solidFill>
                <a:prstClr val="black"/>
              </a:solidFill>
            </a:endParaRPr>
          </a:p>
          <a:p>
            <a:pPr algn="ctr"/>
            <a:endParaRPr lang="ja-JP" altLang="en-US" b="1" dirty="0">
              <a:solidFill>
                <a:prstClr val="black"/>
              </a:solidFill>
            </a:endParaRPr>
          </a:p>
        </p:txBody>
      </p:sp>
      <p:sp>
        <p:nvSpPr>
          <p:cNvPr id="50" name="角丸四角形 49"/>
          <p:cNvSpPr/>
          <p:nvPr/>
        </p:nvSpPr>
        <p:spPr>
          <a:xfrm>
            <a:off x="4194281" y="2708920"/>
            <a:ext cx="1200065" cy="378466"/>
          </a:xfrm>
          <a:prstGeom prst="roundRect">
            <a:avLst/>
          </a:prstGeom>
          <a:solidFill>
            <a:srgbClr val="41CB6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200" dirty="0" smtClean="0">
                <a:solidFill>
                  <a:prstClr val="white"/>
                </a:solidFill>
              </a:rPr>
              <a:t>石巻復興支援</a:t>
            </a:r>
            <a:endParaRPr lang="en-US" altLang="ja-JP" sz="1200" dirty="0" smtClean="0">
              <a:solidFill>
                <a:prstClr val="white"/>
              </a:solidFill>
            </a:endParaRPr>
          </a:p>
          <a:p>
            <a:pPr algn="ctr"/>
            <a:r>
              <a:rPr lang="ja-JP" altLang="en-US" sz="1200" dirty="0" smtClean="0">
                <a:solidFill>
                  <a:prstClr val="white"/>
                </a:solidFill>
              </a:rPr>
              <a:t>協議会</a:t>
            </a:r>
            <a:endParaRPr lang="en-US" altLang="ja-JP" sz="1200" dirty="0" smtClean="0">
              <a:solidFill>
                <a:prstClr val="white"/>
              </a:solidFill>
            </a:endParaRPr>
          </a:p>
        </p:txBody>
      </p:sp>
      <p:sp>
        <p:nvSpPr>
          <p:cNvPr id="55" name="角丸四角形 54"/>
          <p:cNvSpPr/>
          <p:nvPr/>
        </p:nvSpPr>
        <p:spPr>
          <a:xfrm>
            <a:off x="3016796" y="2730993"/>
            <a:ext cx="1043475" cy="361388"/>
          </a:xfrm>
          <a:prstGeom prst="roundRect">
            <a:avLst/>
          </a:prstGeom>
          <a:solidFill>
            <a:srgbClr val="41CB6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200" dirty="0">
                <a:solidFill>
                  <a:prstClr val="white"/>
                </a:solidFill>
              </a:rPr>
              <a:t>いしの</a:t>
            </a:r>
            <a:r>
              <a:rPr lang="ja-JP" altLang="en-US" sz="1200" dirty="0" smtClean="0">
                <a:solidFill>
                  <a:prstClr val="white"/>
                </a:solidFill>
              </a:rPr>
              <a:t>まき</a:t>
            </a:r>
            <a:endParaRPr lang="en-US" altLang="ja-JP" sz="1200" dirty="0" smtClean="0">
              <a:solidFill>
                <a:prstClr val="white"/>
              </a:solidFill>
            </a:endParaRPr>
          </a:p>
          <a:p>
            <a:pPr algn="ctr"/>
            <a:r>
              <a:rPr lang="en-US" altLang="ja-JP" sz="1200" dirty="0" smtClean="0">
                <a:solidFill>
                  <a:prstClr val="white"/>
                </a:solidFill>
              </a:rPr>
              <a:t>NPO</a:t>
            </a:r>
            <a:r>
              <a:rPr lang="ja-JP" altLang="en-US" sz="1200" dirty="0">
                <a:solidFill>
                  <a:prstClr val="white"/>
                </a:solidFill>
              </a:rPr>
              <a:t>ｾﾝﾀｰ</a:t>
            </a:r>
            <a:endParaRPr lang="en-US" altLang="ja-JP" sz="1200" dirty="0" smtClean="0">
              <a:solidFill>
                <a:prstClr val="white"/>
              </a:solidFill>
            </a:endParaRPr>
          </a:p>
        </p:txBody>
      </p:sp>
      <p:sp>
        <p:nvSpPr>
          <p:cNvPr id="56" name="角丸四角形 55"/>
          <p:cNvSpPr/>
          <p:nvPr/>
        </p:nvSpPr>
        <p:spPr>
          <a:xfrm>
            <a:off x="1928126" y="2725998"/>
            <a:ext cx="987171" cy="366383"/>
          </a:xfrm>
          <a:prstGeom prst="roundRect">
            <a:avLst/>
          </a:prstGeom>
          <a:solidFill>
            <a:srgbClr val="41CB6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200" dirty="0" smtClean="0">
                <a:solidFill>
                  <a:prstClr val="white"/>
                </a:solidFill>
              </a:rPr>
              <a:t>東松島復興</a:t>
            </a:r>
            <a:endParaRPr lang="en-US" altLang="ja-JP" sz="1200" dirty="0" smtClean="0">
              <a:solidFill>
                <a:prstClr val="white"/>
              </a:solidFill>
            </a:endParaRPr>
          </a:p>
          <a:p>
            <a:pPr algn="ctr"/>
            <a:r>
              <a:rPr lang="ja-JP" altLang="en-US" sz="1200" dirty="0" smtClean="0">
                <a:solidFill>
                  <a:prstClr val="white"/>
                </a:solidFill>
              </a:rPr>
              <a:t>協議会</a:t>
            </a:r>
            <a:endParaRPr lang="en-US" altLang="ja-JP" sz="1200" dirty="0" smtClean="0">
              <a:solidFill>
                <a:prstClr val="white"/>
              </a:solidFill>
            </a:endParaRPr>
          </a:p>
        </p:txBody>
      </p:sp>
      <p:sp>
        <p:nvSpPr>
          <p:cNvPr id="97" name="角丸四角形 96"/>
          <p:cNvSpPr/>
          <p:nvPr/>
        </p:nvSpPr>
        <p:spPr>
          <a:xfrm>
            <a:off x="666656" y="2723500"/>
            <a:ext cx="1149182" cy="351803"/>
          </a:xfrm>
          <a:prstGeom prst="roundRect">
            <a:avLst/>
          </a:prstGeom>
          <a:solidFill>
            <a:srgbClr val="41CB6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200" dirty="0" smtClean="0">
                <a:solidFill>
                  <a:prstClr val="white"/>
                </a:solidFill>
              </a:rPr>
              <a:t>気仙沼</a:t>
            </a:r>
            <a:r>
              <a:rPr lang="en-US" altLang="ja-JP" sz="1200" dirty="0" smtClean="0">
                <a:solidFill>
                  <a:prstClr val="white"/>
                </a:solidFill>
              </a:rPr>
              <a:t>NPO</a:t>
            </a:r>
            <a:r>
              <a:rPr lang="ja-JP" altLang="en-US" sz="1200" dirty="0" smtClean="0">
                <a:solidFill>
                  <a:prstClr val="white"/>
                </a:solidFill>
              </a:rPr>
              <a:t>・</a:t>
            </a:r>
            <a:endParaRPr lang="en-US" altLang="ja-JP" sz="1200" dirty="0" smtClean="0">
              <a:solidFill>
                <a:prstClr val="white"/>
              </a:solidFill>
            </a:endParaRPr>
          </a:p>
          <a:p>
            <a:pPr algn="ctr"/>
            <a:r>
              <a:rPr lang="en-US" altLang="ja-JP" sz="1200" dirty="0" smtClean="0">
                <a:solidFill>
                  <a:prstClr val="white"/>
                </a:solidFill>
              </a:rPr>
              <a:t>NGO</a:t>
            </a:r>
            <a:r>
              <a:rPr lang="ja-JP" altLang="en-US" sz="1200" dirty="0" smtClean="0">
                <a:solidFill>
                  <a:prstClr val="white"/>
                </a:solidFill>
              </a:rPr>
              <a:t>連絡会</a:t>
            </a:r>
            <a:endParaRPr lang="en-US" altLang="ja-JP" sz="1200" dirty="0" smtClean="0">
              <a:solidFill>
                <a:prstClr val="white"/>
              </a:solidFill>
            </a:endParaRPr>
          </a:p>
        </p:txBody>
      </p:sp>
      <p:sp>
        <p:nvSpPr>
          <p:cNvPr id="98" name="角丸四角形 97"/>
          <p:cNvSpPr/>
          <p:nvPr/>
        </p:nvSpPr>
        <p:spPr>
          <a:xfrm>
            <a:off x="5500966" y="2708920"/>
            <a:ext cx="638463" cy="366383"/>
          </a:xfrm>
          <a:prstGeom prst="roundRect">
            <a:avLst/>
          </a:prstGeom>
          <a:solidFill>
            <a:srgbClr val="41CB6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ja-JP" sz="1200" dirty="0" smtClean="0">
              <a:solidFill>
                <a:prstClr val="white"/>
              </a:solidFill>
            </a:endParaRPr>
          </a:p>
        </p:txBody>
      </p:sp>
      <p:sp>
        <p:nvSpPr>
          <p:cNvPr id="62" name="角丸四角形 61"/>
          <p:cNvSpPr/>
          <p:nvPr/>
        </p:nvSpPr>
        <p:spPr>
          <a:xfrm>
            <a:off x="1593620" y="3923414"/>
            <a:ext cx="1394204" cy="372585"/>
          </a:xfrm>
          <a:prstGeom prst="round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100" dirty="0" smtClean="0">
                <a:solidFill>
                  <a:prstClr val="white"/>
                </a:solidFill>
              </a:rPr>
              <a:t>共生地域創造財団</a:t>
            </a:r>
            <a:endParaRPr lang="ja-JP" altLang="en-US" sz="1100" dirty="0">
              <a:solidFill>
                <a:prstClr val="white"/>
              </a:solidFill>
            </a:endParaRPr>
          </a:p>
        </p:txBody>
      </p:sp>
      <p:sp>
        <p:nvSpPr>
          <p:cNvPr id="63" name="角丸四角形 62"/>
          <p:cNvSpPr/>
          <p:nvPr/>
        </p:nvSpPr>
        <p:spPr>
          <a:xfrm>
            <a:off x="8157109" y="4129537"/>
            <a:ext cx="786095" cy="295937"/>
          </a:xfrm>
          <a:prstGeom prst="roundRect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0" dirty="0" smtClean="0">
                <a:solidFill>
                  <a:prstClr val="white"/>
                </a:solidFill>
              </a:rPr>
              <a:t>支援Ｐ</a:t>
            </a:r>
            <a:endParaRPr lang="ja-JP" altLang="en-US" sz="1400" dirty="0">
              <a:solidFill>
                <a:prstClr val="white"/>
              </a:solidFill>
            </a:endParaRPr>
          </a:p>
        </p:txBody>
      </p:sp>
      <p:sp>
        <p:nvSpPr>
          <p:cNvPr id="64" name="角丸四角形 63"/>
          <p:cNvSpPr/>
          <p:nvPr/>
        </p:nvSpPr>
        <p:spPr>
          <a:xfrm>
            <a:off x="7386305" y="3421095"/>
            <a:ext cx="786095" cy="295937"/>
          </a:xfrm>
          <a:prstGeom prst="roundRect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0" dirty="0" err="1" smtClean="0">
                <a:solidFill>
                  <a:prstClr val="white"/>
                </a:solidFill>
              </a:rPr>
              <a:t>震つな</a:t>
            </a:r>
            <a:endParaRPr lang="ja-JP" altLang="en-US" sz="1400" dirty="0">
              <a:solidFill>
                <a:prstClr val="white"/>
              </a:solidFill>
            </a:endParaRPr>
          </a:p>
        </p:txBody>
      </p:sp>
      <p:sp>
        <p:nvSpPr>
          <p:cNvPr id="65" name="角丸四角形 64"/>
          <p:cNvSpPr/>
          <p:nvPr/>
        </p:nvSpPr>
        <p:spPr>
          <a:xfrm>
            <a:off x="7020272" y="3140968"/>
            <a:ext cx="405199" cy="203055"/>
          </a:xfrm>
          <a:prstGeom prst="roundRect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400" dirty="0">
              <a:solidFill>
                <a:prstClr val="white"/>
              </a:solidFill>
            </a:endParaRPr>
          </a:p>
        </p:txBody>
      </p:sp>
      <p:sp>
        <p:nvSpPr>
          <p:cNvPr id="77" name="角丸四角形 76"/>
          <p:cNvSpPr/>
          <p:nvPr/>
        </p:nvSpPr>
        <p:spPr>
          <a:xfrm>
            <a:off x="2394824" y="3617187"/>
            <a:ext cx="520992" cy="230892"/>
          </a:xfrm>
          <a:prstGeom prst="round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100" dirty="0">
              <a:solidFill>
                <a:prstClr val="white"/>
              </a:solidFill>
            </a:endParaRPr>
          </a:p>
        </p:txBody>
      </p:sp>
      <p:sp>
        <p:nvSpPr>
          <p:cNvPr id="80" name="角丸四角形 79"/>
          <p:cNvSpPr/>
          <p:nvPr/>
        </p:nvSpPr>
        <p:spPr>
          <a:xfrm>
            <a:off x="1788060" y="5176457"/>
            <a:ext cx="473770" cy="241399"/>
          </a:xfrm>
          <a:prstGeom prst="roundRect">
            <a:avLst/>
          </a:prstGeom>
          <a:solidFill>
            <a:srgbClr val="B468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400" dirty="0">
              <a:solidFill>
                <a:prstClr val="white"/>
              </a:solidFill>
            </a:endParaRPr>
          </a:p>
        </p:txBody>
      </p:sp>
      <p:sp>
        <p:nvSpPr>
          <p:cNvPr id="86" name="角丸四角形 85"/>
          <p:cNvSpPr/>
          <p:nvPr/>
        </p:nvSpPr>
        <p:spPr>
          <a:xfrm>
            <a:off x="527724" y="4070326"/>
            <a:ext cx="552938" cy="255651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600" dirty="0">
              <a:solidFill>
                <a:prstClr val="white"/>
              </a:solidFill>
            </a:endParaRPr>
          </a:p>
        </p:txBody>
      </p:sp>
      <p:cxnSp>
        <p:nvCxnSpPr>
          <p:cNvPr id="87" name="直線コネクタ 86"/>
          <p:cNvCxnSpPr>
            <a:stCxn id="86" idx="3"/>
          </p:cNvCxnSpPr>
          <p:nvPr/>
        </p:nvCxnSpPr>
        <p:spPr>
          <a:xfrm>
            <a:off x="1080662" y="4198152"/>
            <a:ext cx="779374" cy="70426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22908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復興みやぎネットワーク会議（案）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743909" y="1404532"/>
            <a:ext cx="7872431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solidFill>
                  <a:prstClr val="black"/>
                </a:solidFill>
              </a:rPr>
              <a:t>ミッション</a:t>
            </a:r>
            <a:r>
              <a:rPr lang="ja-JP" altLang="en-US" sz="2400" dirty="0" smtClean="0">
                <a:solidFill>
                  <a:prstClr val="black"/>
                </a:solidFill>
              </a:rPr>
              <a:t>：</a:t>
            </a:r>
            <a:endParaRPr lang="en-US" altLang="ja-JP" sz="2400" dirty="0" smtClean="0">
              <a:solidFill>
                <a:prstClr val="black"/>
              </a:solidFill>
            </a:endParaRPr>
          </a:p>
          <a:p>
            <a:r>
              <a:rPr lang="ja-JP" altLang="en-US" sz="2400" b="1" dirty="0" smtClean="0">
                <a:solidFill>
                  <a:prstClr val="black"/>
                </a:solidFill>
              </a:rPr>
              <a:t>「みやぎの復興にむけて、被災地や被災地で支援活動を行う団体を支える」</a:t>
            </a:r>
            <a:endParaRPr lang="en-US" altLang="ja-JP" sz="2400" b="1" dirty="0" smtClean="0">
              <a:solidFill>
                <a:prstClr val="black"/>
              </a:solidFill>
            </a:endParaRPr>
          </a:p>
          <a:p>
            <a:r>
              <a:rPr lang="en-US" altLang="ja-JP" sz="2400" b="1" dirty="0">
                <a:solidFill>
                  <a:prstClr val="black"/>
                </a:solidFill>
              </a:rPr>
              <a:t>	</a:t>
            </a:r>
            <a:r>
              <a:rPr lang="ja-JP" altLang="en-US" sz="2400" b="1" dirty="0" smtClean="0">
                <a:solidFill>
                  <a:prstClr val="black"/>
                </a:solidFill>
              </a:rPr>
              <a:t>☆組織運営のサポート</a:t>
            </a:r>
            <a:endParaRPr lang="en-US" altLang="ja-JP" sz="2400" b="1" dirty="0" smtClean="0">
              <a:solidFill>
                <a:prstClr val="black"/>
              </a:solidFill>
            </a:endParaRPr>
          </a:p>
          <a:p>
            <a:r>
              <a:rPr lang="en-US" altLang="ja-JP" sz="2400" b="1" dirty="0">
                <a:solidFill>
                  <a:prstClr val="black"/>
                </a:solidFill>
              </a:rPr>
              <a:t>	</a:t>
            </a:r>
            <a:r>
              <a:rPr lang="ja-JP" altLang="en-US" sz="2400" b="1" dirty="0" smtClean="0">
                <a:solidFill>
                  <a:prstClr val="black"/>
                </a:solidFill>
              </a:rPr>
              <a:t>☆事業実施のサポート</a:t>
            </a:r>
            <a:endParaRPr lang="en-US" altLang="ja-JP" sz="2400" b="1" dirty="0">
              <a:solidFill>
                <a:prstClr val="black"/>
              </a:solidFill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735489" y="3342386"/>
            <a:ext cx="6120680" cy="35086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b="1" dirty="0" smtClean="0">
                <a:solidFill>
                  <a:prstClr val="black"/>
                </a:solidFill>
              </a:rPr>
              <a:t>「支える」ために行うこと：</a:t>
            </a:r>
            <a:endParaRPr lang="en-US" altLang="ja-JP" sz="2400" b="1" dirty="0" smtClean="0">
              <a:solidFill>
                <a:prstClr val="black"/>
              </a:solidFill>
            </a:endParaRPr>
          </a:p>
          <a:p>
            <a:r>
              <a:rPr lang="ja-JP" altLang="en-US" b="1" dirty="0">
                <a:solidFill>
                  <a:prstClr val="black"/>
                </a:solidFill>
              </a:rPr>
              <a:t>①</a:t>
            </a:r>
            <a:r>
              <a:rPr lang="ja-JP" altLang="en-US" b="1" dirty="0" smtClean="0">
                <a:solidFill>
                  <a:prstClr val="black"/>
                </a:solidFill>
              </a:rPr>
              <a:t>情報を共有・発信する</a:t>
            </a:r>
            <a:endParaRPr lang="en-US" altLang="ja-JP" b="1" dirty="0" smtClean="0">
              <a:solidFill>
                <a:prstClr val="black"/>
              </a:solidFill>
            </a:endParaRPr>
          </a:p>
          <a:p>
            <a:r>
              <a:rPr lang="en-US" altLang="ja-JP" b="1" dirty="0">
                <a:solidFill>
                  <a:prstClr val="black"/>
                </a:solidFill>
              </a:rPr>
              <a:t>	</a:t>
            </a:r>
            <a:r>
              <a:rPr lang="ja-JP" altLang="en-US" b="1" dirty="0">
                <a:solidFill>
                  <a:prstClr val="black"/>
                </a:solidFill>
              </a:rPr>
              <a:t>・中間支援、ネットワーク、地域情報</a:t>
            </a:r>
            <a:endParaRPr lang="en-US" altLang="ja-JP" b="1" dirty="0" smtClean="0">
              <a:solidFill>
                <a:prstClr val="black"/>
              </a:solidFill>
            </a:endParaRPr>
          </a:p>
          <a:p>
            <a:r>
              <a:rPr lang="en-US" altLang="ja-JP" b="1" dirty="0">
                <a:solidFill>
                  <a:prstClr val="black"/>
                </a:solidFill>
              </a:rPr>
              <a:t>	</a:t>
            </a:r>
            <a:r>
              <a:rPr lang="ja-JP" altLang="en-US" b="1" dirty="0" smtClean="0">
                <a:solidFill>
                  <a:prstClr val="black"/>
                </a:solidFill>
              </a:rPr>
              <a:t>・行政、社協、サポセン支援事務所の動き</a:t>
            </a:r>
            <a:endParaRPr lang="en-US" altLang="ja-JP" b="1" dirty="0" smtClean="0">
              <a:solidFill>
                <a:prstClr val="black"/>
              </a:solidFill>
            </a:endParaRPr>
          </a:p>
          <a:p>
            <a:r>
              <a:rPr lang="en-US" altLang="ja-JP" b="1" dirty="0">
                <a:solidFill>
                  <a:prstClr val="black"/>
                </a:solidFill>
              </a:rPr>
              <a:t>	</a:t>
            </a:r>
            <a:r>
              <a:rPr lang="ja-JP" altLang="en-US" b="1" dirty="0" smtClean="0">
                <a:solidFill>
                  <a:prstClr val="black"/>
                </a:solidFill>
              </a:rPr>
              <a:t>・支援団体情報</a:t>
            </a:r>
            <a:endParaRPr lang="en-US" altLang="ja-JP" b="1" dirty="0" smtClean="0">
              <a:solidFill>
                <a:prstClr val="black"/>
              </a:solidFill>
            </a:endParaRPr>
          </a:p>
          <a:p>
            <a:r>
              <a:rPr lang="ja-JP" altLang="en-US" b="1" dirty="0" smtClean="0">
                <a:solidFill>
                  <a:prstClr val="black"/>
                </a:solidFill>
              </a:rPr>
              <a:t>②支援をつなぐ</a:t>
            </a:r>
            <a:endParaRPr lang="en-US" altLang="ja-JP" b="1" dirty="0" smtClean="0">
              <a:solidFill>
                <a:prstClr val="black"/>
              </a:solidFill>
            </a:endParaRPr>
          </a:p>
          <a:p>
            <a:r>
              <a:rPr lang="en-US" altLang="ja-JP" b="1" dirty="0">
                <a:solidFill>
                  <a:prstClr val="black"/>
                </a:solidFill>
              </a:rPr>
              <a:t>	</a:t>
            </a:r>
            <a:r>
              <a:rPr lang="ja-JP" altLang="en-US" b="1" dirty="0" smtClean="0">
                <a:solidFill>
                  <a:prstClr val="black"/>
                </a:solidFill>
              </a:rPr>
              <a:t>・企業／団体</a:t>
            </a:r>
            <a:endParaRPr lang="en-US" altLang="ja-JP" b="1" dirty="0" smtClean="0">
              <a:solidFill>
                <a:prstClr val="black"/>
              </a:solidFill>
            </a:endParaRPr>
          </a:p>
          <a:p>
            <a:r>
              <a:rPr lang="en-US" altLang="ja-JP" b="1" dirty="0">
                <a:solidFill>
                  <a:prstClr val="black"/>
                </a:solidFill>
              </a:rPr>
              <a:t>	</a:t>
            </a:r>
            <a:r>
              <a:rPr lang="ja-JP" altLang="en-US" b="1" dirty="0" smtClean="0">
                <a:solidFill>
                  <a:prstClr val="black"/>
                </a:solidFill>
              </a:rPr>
              <a:t>・地域間</a:t>
            </a:r>
            <a:endParaRPr lang="en-US" altLang="ja-JP" b="1" dirty="0" smtClean="0">
              <a:solidFill>
                <a:prstClr val="black"/>
              </a:solidFill>
            </a:endParaRPr>
          </a:p>
          <a:p>
            <a:r>
              <a:rPr lang="en-US" altLang="ja-JP" b="1" dirty="0">
                <a:solidFill>
                  <a:prstClr val="black"/>
                </a:solidFill>
              </a:rPr>
              <a:t>	</a:t>
            </a:r>
            <a:r>
              <a:rPr lang="ja-JP" altLang="en-US" b="1" dirty="0" smtClean="0">
                <a:solidFill>
                  <a:prstClr val="black"/>
                </a:solidFill>
              </a:rPr>
              <a:t>・助成財団等</a:t>
            </a:r>
            <a:endParaRPr lang="en-US" altLang="ja-JP" b="1" dirty="0" smtClean="0">
              <a:solidFill>
                <a:prstClr val="black"/>
              </a:solidFill>
            </a:endParaRPr>
          </a:p>
          <a:p>
            <a:r>
              <a:rPr lang="ja-JP" altLang="en-US" b="1" dirty="0" smtClean="0">
                <a:solidFill>
                  <a:prstClr val="black"/>
                </a:solidFill>
              </a:rPr>
              <a:t>③課題解決のツールの提供</a:t>
            </a:r>
            <a:endParaRPr lang="en-US" altLang="ja-JP" b="1" dirty="0" smtClean="0">
              <a:solidFill>
                <a:prstClr val="black"/>
              </a:solidFill>
            </a:endParaRPr>
          </a:p>
          <a:p>
            <a:r>
              <a:rPr lang="en-US" altLang="ja-JP" b="1" dirty="0">
                <a:solidFill>
                  <a:prstClr val="black"/>
                </a:solidFill>
              </a:rPr>
              <a:t>	</a:t>
            </a:r>
            <a:r>
              <a:rPr lang="ja-JP" altLang="en-US" b="1" dirty="0" smtClean="0">
                <a:solidFill>
                  <a:prstClr val="black"/>
                </a:solidFill>
              </a:rPr>
              <a:t>・勉強会の開催</a:t>
            </a:r>
            <a:endParaRPr lang="en-US" altLang="ja-JP" b="1" dirty="0" smtClean="0">
              <a:solidFill>
                <a:prstClr val="black"/>
              </a:solidFill>
            </a:endParaRPr>
          </a:p>
          <a:p>
            <a:r>
              <a:rPr lang="en-US" altLang="ja-JP" b="1" dirty="0">
                <a:solidFill>
                  <a:prstClr val="black"/>
                </a:solidFill>
              </a:rPr>
              <a:t>	</a:t>
            </a:r>
            <a:r>
              <a:rPr lang="ja-JP" altLang="en-US" b="1" dirty="0" smtClean="0">
                <a:solidFill>
                  <a:prstClr val="black"/>
                </a:solidFill>
              </a:rPr>
              <a:t>・行政との協議／提言</a:t>
            </a:r>
            <a:endParaRPr lang="en-US" altLang="ja-JP" b="1" dirty="0" smtClean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30599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ホームベース 47"/>
          <p:cNvSpPr/>
          <p:nvPr/>
        </p:nvSpPr>
        <p:spPr>
          <a:xfrm>
            <a:off x="1186339" y="2717610"/>
            <a:ext cx="6900818" cy="674834"/>
          </a:xfrm>
          <a:prstGeom prst="homePlat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 defTabSz="457200"/>
            <a:r>
              <a:rPr lang="ja-JP" altLang="en-US" dirty="0" smtClean="0">
                <a:solidFill>
                  <a:prstClr val="black"/>
                </a:solidFill>
              </a:rPr>
              <a:t>　　　　　</a:t>
            </a:r>
            <a:endParaRPr lang="en-US" altLang="ja-JP" dirty="0" smtClean="0">
              <a:solidFill>
                <a:prstClr val="black"/>
              </a:solidFill>
            </a:endParaRPr>
          </a:p>
          <a:p>
            <a:pPr algn="ctr" defTabSz="457200"/>
            <a:r>
              <a:rPr lang="ja-JP" altLang="en-US" sz="2800" dirty="0" smtClean="0">
                <a:solidFill>
                  <a:prstClr val="black"/>
                </a:solidFill>
              </a:rPr>
              <a:t>宮城の被災地域</a:t>
            </a:r>
            <a:r>
              <a:rPr lang="ja-JP" altLang="en-US" sz="1050" dirty="0" smtClean="0">
                <a:solidFill>
                  <a:prstClr val="black"/>
                </a:solidFill>
              </a:rPr>
              <a:t>（仙台・石巻・東松島・気仙沼・南三陸・・</a:t>
            </a:r>
            <a:r>
              <a:rPr lang="ja-JP" altLang="en-US" sz="1050" dirty="0">
                <a:solidFill>
                  <a:prstClr val="black"/>
                </a:solidFill>
              </a:rPr>
              <a:t>･</a:t>
            </a: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673741" y="362027"/>
            <a:ext cx="5188146" cy="501805"/>
          </a:xfrm>
        </p:spPr>
        <p:txBody>
          <a:bodyPr>
            <a:normAutofit/>
          </a:bodyPr>
          <a:lstStyle/>
          <a:p>
            <a:r>
              <a:rPr kumimoji="1" lang="ja-JP" altLang="en-US" sz="1100" dirty="0" smtClean="0"/>
              <a:t>＜時間経過による復興課題の変化と支援の質の変化＞</a:t>
            </a:r>
            <a:endParaRPr kumimoji="1" lang="ja-JP" altLang="en-US" sz="11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186339" y="725652"/>
            <a:ext cx="6900818" cy="278914"/>
          </a:xfrm>
          <a:ln>
            <a:prstDash val="sys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0" indent="0" algn="ctr">
              <a:buNone/>
            </a:pPr>
            <a:r>
              <a:rPr kumimoji="1" lang="ja-JP" altLang="en-US" sz="1050" dirty="0" smtClean="0"/>
              <a:t>心のケア</a:t>
            </a:r>
            <a:endParaRPr kumimoji="1" lang="ja-JP" altLang="en-US" sz="1050" dirty="0"/>
          </a:p>
        </p:txBody>
      </p:sp>
      <p:sp>
        <p:nvSpPr>
          <p:cNvPr id="4" name="爆発 1 3"/>
          <p:cNvSpPr/>
          <p:nvPr/>
        </p:nvSpPr>
        <p:spPr>
          <a:xfrm>
            <a:off x="183800" y="863832"/>
            <a:ext cx="835449" cy="809097"/>
          </a:xfrm>
          <a:prstGeom prst="irregularSeal1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r>
              <a:rPr lang="ja-JP" altLang="en-US" sz="1050" dirty="0" smtClean="0">
                <a:solidFill>
                  <a:prstClr val="white"/>
                </a:solidFill>
              </a:rPr>
              <a:t>発災</a:t>
            </a:r>
            <a:endParaRPr lang="ja-JP" altLang="en-US" sz="1050" dirty="0">
              <a:solidFill>
                <a:prstClr val="white"/>
              </a:solidFill>
            </a:endParaRPr>
          </a:p>
        </p:txBody>
      </p:sp>
      <p:sp>
        <p:nvSpPr>
          <p:cNvPr id="6" name="コンテンツ プレースホルダー 2"/>
          <p:cNvSpPr txBox="1">
            <a:spLocks/>
          </p:cNvSpPr>
          <p:nvPr/>
        </p:nvSpPr>
        <p:spPr>
          <a:xfrm>
            <a:off x="1198870" y="1004566"/>
            <a:ext cx="6900818" cy="278914"/>
          </a:xfrm>
          <a:prstGeom prst="rect">
            <a:avLst/>
          </a:prstGeom>
          <a:ln w="25400" cap="flat" cmpd="sng" algn="ctr">
            <a:solidFill>
              <a:schemeClr val="dk1"/>
            </a:solidFill>
            <a:prstDash val="sys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kumimoji="1"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kumimoji="1"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kumimoji="1"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kumimoji="1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kumimoji="1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kumimoji="1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kumimoji="1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kumimoji="1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kumimoji="1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/>
              <a:buNone/>
            </a:pPr>
            <a:r>
              <a:rPr lang="ja-JP" altLang="en-US" sz="1050" dirty="0" smtClean="0">
                <a:solidFill>
                  <a:prstClr val="black"/>
                </a:solidFill>
              </a:rPr>
              <a:t>生業・産業再建への支援</a:t>
            </a:r>
            <a:endParaRPr lang="ja-JP" altLang="en-US" sz="1050" dirty="0">
              <a:solidFill>
                <a:prstClr val="black"/>
              </a:solidFill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350890" y="586843"/>
            <a:ext cx="835449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r>
              <a:rPr lang="ja-JP" altLang="en-US" sz="1050" dirty="0" smtClean="0">
                <a:solidFill>
                  <a:prstClr val="black"/>
                </a:solidFill>
              </a:rPr>
              <a:t>復興支援</a:t>
            </a:r>
            <a:endParaRPr lang="ja-JP" altLang="en-US" sz="1050" dirty="0">
              <a:solidFill>
                <a:prstClr val="black"/>
              </a:solidFill>
            </a:endParaRPr>
          </a:p>
        </p:txBody>
      </p:sp>
      <p:sp>
        <p:nvSpPr>
          <p:cNvPr id="8" name="コンテンツ プレースホルダー 2"/>
          <p:cNvSpPr txBox="1">
            <a:spLocks/>
          </p:cNvSpPr>
          <p:nvPr/>
        </p:nvSpPr>
        <p:spPr>
          <a:xfrm>
            <a:off x="1186338" y="1257359"/>
            <a:ext cx="3332851" cy="278914"/>
          </a:xfrm>
          <a:prstGeom prst="rect">
            <a:avLst/>
          </a:prstGeom>
          <a:ln w="25400" cap="flat" cmpd="sng" algn="ctr">
            <a:solidFill>
              <a:schemeClr val="dk1"/>
            </a:solidFill>
            <a:prstDash val="sys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kumimoji="1"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kumimoji="1"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kumimoji="1"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kumimoji="1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kumimoji="1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kumimoji="1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kumimoji="1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kumimoji="1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kumimoji="1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/>
              <a:buNone/>
            </a:pPr>
            <a:r>
              <a:rPr lang="ja-JP" altLang="en-US" sz="1050" dirty="0" smtClean="0">
                <a:solidFill>
                  <a:prstClr val="black"/>
                </a:solidFill>
              </a:rPr>
              <a:t>インフラ復旧</a:t>
            </a:r>
            <a:endParaRPr lang="ja-JP" altLang="en-US" sz="1050" dirty="0">
              <a:solidFill>
                <a:prstClr val="black"/>
              </a:solidFill>
            </a:endParaRPr>
          </a:p>
        </p:txBody>
      </p:sp>
      <p:sp>
        <p:nvSpPr>
          <p:cNvPr id="13" name="コンテンツ プレースホルダー 2"/>
          <p:cNvSpPr txBox="1">
            <a:spLocks/>
          </p:cNvSpPr>
          <p:nvPr/>
        </p:nvSpPr>
        <p:spPr>
          <a:xfrm>
            <a:off x="1186339" y="1576067"/>
            <a:ext cx="1405574" cy="278914"/>
          </a:xfrm>
          <a:prstGeom prst="rect">
            <a:avLst/>
          </a:prstGeom>
          <a:solidFill>
            <a:schemeClr val="accent2">
              <a:alpha val="80000"/>
            </a:schemeClr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kumimoji="1"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kumimoji="1"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kumimoji="1"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kumimoji="1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kumimoji="1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kumimoji="1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kumimoji="1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kumimoji="1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kumimoji="1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/>
              <a:buNone/>
            </a:pPr>
            <a:r>
              <a:rPr lang="ja-JP" altLang="en-US" sz="1050" dirty="0" smtClean="0">
                <a:solidFill>
                  <a:prstClr val="black"/>
                </a:solidFill>
              </a:rPr>
              <a:t>避難生活支援</a:t>
            </a:r>
            <a:endParaRPr lang="ja-JP" altLang="en-US" sz="1050" dirty="0">
              <a:solidFill>
                <a:prstClr val="black"/>
              </a:solidFill>
            </a:endParaRPr>
          </a:p>
        </p:txBody>
      </p:sp>
      <p:sp>
        <p:nvSpPr>
          <p:cNvPr id="14" name="コンテンツ プレースホルダー 2"/>
          <p:cNvSpPr txBox="1">
            <a:spLocks/>
          </p:cNvSpPr>
          <p:nvPr/>
        </p:nvSpPr>
        <p:spPr>
          <a:xfrm>
            <a:off x="2239006" y="1856772"/>
            <a:ext cx="2706860" cy="290065"/>
          </a:xfrm>
          <a:custGeom>
            <a:avLst/>
            <a:gdLst>
              <a:gd name="connsiteX0" fmla="*/ 0 w 2706860"/>
              <a:gd name="connsiteY0" fmla="*/ 0 h 278914"/>
              <a:gd name="connsiteX1" fmla="*/ 2706860 w 2706860"/>
              <a:gd name="connsiteY1" fmla="*/ 0 h 278914"/>
              <a:gd name="connsiteX2" fmla="*/ 2706860 w 2706860"/>
              <a:gd name="connsiteY2" fmla="*/ 278914 h 278914"/>
              <a:gd name="connsiteX3" fmla="*/ 0 w 2706860"/>
              <a:gd name="connsiteY3" fmla="*/ 278914 h 278914"/>
              <a:gd name="connsiteX4" fmla="*/ 0 w 2706860"/>
              <a:gd name="connsiteY4" fmla="*/ 0 h 278914"/>
              <a:gd name="connsiteX0" fmla="*/ 0 w 2706860"/>
              <a:gd name="connsiteY0" fmla="*/ 11151 h 290065"/>
              <a:gd name="connsiteX1" fmla="*/ 2428080 w 2706860"/>
              <a:gd name="connsiteY1" fmla="*/ 0 h 290065"/>
              <a:gd name="connsiteX2" fmla="*/ 2706860 w 2706860"/>
              <a:gd name="connsiteY2" fmla="*/ 290065 h 290065"/>
              <a:gd name="connsiteX3" fmla="*/ 0 w 2706860"/>
              <a:gd name="connsiteY3" fmla="*/ 290065 h 290065"/>
              <a:gd name="connsiteX4" fmla="*/ 0 w 2706860"/>
              <a:gd name="connsiteY4" fmla="*/ 11151 h 290065"/>
              <a:gd name="connsiteX0" fmla="*/ 0 w 2706860"/>
              <a:gd name="connsiteY0" fmla="*/ 11151 h 290065"/>
              <a:gd name="connsiteX1" fmla="*/ 2428080 w 2706860"/>
              <a:gd name="connsiteY1" fmla="*/ 0 h 290065"/>
              <a:gd name="connsiteX2" fmla="*/ 2706860 w 2706860"/>
              <a:gd name="connsiteY2" fmla="*/ 290065 h 290065"/>
              <a:gd name="connsiteX3" fmla="*/ 0 w 2706860"/>
              <a:gd name="connsiteY3" fmla="*/ 290065 h 290065"/>
              <a:gd name="connsiteX4" fmla="*/ 0 w 2706860"/>
              <a:gd name="connsiteY4" fmla="*/ 11151 h 2900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706860" h="290065">
                <a:moveTo>
                  <a:pt x="0" y="11151"/>
                </a:moveTo>
                <a:lnTo>
                  <a:pt x="2428080" y="0"/>
                </a:lnTo>
                <a:cubicBezTo>
                  <a:pt x="2543309" y="130142"/>
                  <a:pt x="2613933" y="193377"/>
                  <a:pt x="2706860" y="290065"/>
                </a:cubicBezTo>
                <a:lnTo>
                  <a:pt x="0" y="290065"/>
                </a:lnTo>
                <a:lnTo>
                  <a:pt x="0" y="11151"/>
                </a:lnTo>
                <a:close/>
              </a:path>
            </a:pathLst>
          </a:custGeom>
          <a:solidFill>
            <a:srgbClr val="EDF94A">
              <a:alpha val="67000"/>
            </a:srgbClr>
          </a:solidFill>
          <a:ln w="0">
            <a:solidFill>
              <a:schemeClr val="tx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kumimoji="1"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kumimoji="1"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kumimoji="1"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kumimoji="1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kumimoji="1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kumimoji="1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kumimoji="1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kumimoji="1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kumimoji="1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/>
              <a:buNone/>
            </a:pPr>
            <a:r>
              <a:rPr lang="ja-JP" altLang="en-US" sz="1050" dirty="0" smtClean="0">
                <a:solidFill>
                  <a:prstClr val="black"/>
                </a:solidFill>
              </a:rPr>
              <a:t>仮住まい生活支援</a:t>
            </a:r>
            <a:endParaRPr lang="ja-JP" altLang="en-US" sz="1050" dirty="0">
              <a:solidFill>
                <a:prstClr val="black"/>
              </a:solidFill>
            </a:endParaRPr>
          </a:p>
        </p:txBody>
      </p:sp>
      <p:sp>
        <p:nvSpPr>
          <p:cNvPr id="15" name="コンテンツ プレースホルダー 2"/>
          <p:cNvSpPr txBox="1">
            <a:spLocks/>
          </p:cNvSpPr>
          <p:nvPr/>
        </p:nvSpPr>
        <p:spPr>
          <a:xfrm>
            <a:off x="2591913" y="2148629"/>
            <a:ext cx="2604585" cy="290065"/>
          </a:xfrm>
          <a:custGeom>
            <a:avLst/>
            <a:gdLst>
              <a:gd name="connsiteX0" fmla="*/ 0 w 2604585"/>
              <a:gd name="connsiteY0" fmla="*/ 0 h 278914"/>
              <a:gd name="connsiteX1" fmla="*/ 2604585 w 2604585"/>
              <a:gd name="connsiteY1" fmla="*/ 0 h 278914"/>
              <a:gd name="connsiteX2" fmla="*/ 2604585 w 2604585"/>
              <a:gd name="connsiteY2" fmla="*/ 278914 h 278914"/>
              <a:gd name="connsiteX3" fmla="*/ 0 w 2604585"/>
              <a:gd name="connsiteY3" fmla="*/ 278914 h 278914"/>
              <a:gd name="connsiteX4" fmla="*/ 0 w 2604585"/>
              <a:gd name="connsiteY4" fmla="*/ 0 h 278914"/>
              <a:gd name="connsiteX0" fmla="*/ 0 w 2604585"/>
              <a:gd name="connsiteY0" fmla="*/ 11151 h 290065"/>
              <a:gd name="connsiteX1" fmla="*/ 2348107 w 2604585"/>
              <a:gd name="connsiteY1" fmla="*/ 0 h 290065"/>
              <a:gd name="connsiteX2" fmla="*/ 2604585 w 2604585"/>
              <a:gd name="connsiteY2" fmla="*/ 290065 h 290065"/>
              <a:gd name="connsiteX3" fmla="*/ 0 w 2604585"/>
              <a:gd name="connsiteY3" fmla="*/ 290065 h 290065"/>
              <a:gd name="connsiteX4" fmla="*/ 0 w 2604585"/>
              <a:gd name="connsiteY4" fmla="*/ 11151 h 2900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604585" h="290065">
                <a:moveTo>
                  <a:pt x="0" y="11151"/>
                </a:moveTo>
                <a:lnTo>
                  <a:pt x="2348107" y="0"/>
                </a:lnTo>
                <a:lnTo>
                  <a:pt x="2604585" y="290065"/>
                </a:lnTo>
                <a:lnTo>
                  <a:pt x="0" y="290065"/>
                </a:lnTo>
                <a:lnTo>
                  <a:pt x="0" y="11151"/>
                </a:lnTo>
                <a:close/>
              </a:path>
            </a:pathLst>
          </a:custGeom>
          <a:gradFill flip="none" rotWithShape="1">
            <a:gsLst>
              <a:gs pos="0">
                <a:schemeClr val="accent1">
                  <a:tint val="100000"/>
                  <a:shade val="100000"/>
                  <a:satMod val="130000"/>
                  <a:alpha val="59000"/>
                </a:schemeClr>
              </a:gs>
              <a:gs pos="100000">
                <a:schemeClr val="accent1">
                  <a:tint val="50000"/>
                  <a:shade val="100000"/>
                  <a:satMod val="350000"/>
                  <a:alpha val="59000"/>
                </a:schemeClr>
              </a:gs>
            </a:gsLst>
            <a:lin ang="16200000" scaled="0"/>
            <a:tileRect/>
          </a:gra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kumimoji="1"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kumimoji="1"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kumimoji="1"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kumimoji="1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kumimoji="1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kumimoji="1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kumimoji="1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kumimoji="1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kumimoji="1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/>
              <a:buNone/>
            </a:pPr>
            <a:r>
              <a:rPr lang="ja-JP" altLang="en-US" sz="1050" dirty="0" smtClean="0">
                <a:solidFill>
                  <a:prstClr val="black"/>
                </a:solidFill>
              </a:rPr>
              <a:t>住宅再建への支援</a:t>
            </a:r>
            <a:endParaRPr lang="ja-JP" altLang="en-US" sz="1050" dirty="0">
              <a:solidFill>
                <a:prstClr val="black"/>
              </a:solidFill>
            </a:endParaRPr>
          </a:p>
        </p:txBody>
      </p:sp>
      <p:sp>
        <p:nvSpPr>
          <p:cNvPr id="17" name="コンテンツ プレースホルダー 2"/>
          <p:cNvSpPr txBox="1">
            <a:spLocks/>
          </p:cNvSpPr>
          <p:nvPr/>
        </p:nvSpPr>
        <p:spPr>
          <a:xfrm>
            <a:off x="4369405" y="2438695"/>
            <a:ext cx="3717752" cy="278914"/>
          </a:xfrm>
          <a:custGeom>
            <a:avLst/>
            <a:gdLst>
              <a:gd name="connsiteX0" fmla="*/ 0 w 3717752"/>
              <a:gd name="connsiteY0" fmla="*/ 0 h 278914"/>
              <a:gd name="connsiteX1" fmla="*/ 3717752 w 3717752"/>
              <a:gd name="connsiteY1" fmla="*/ 0 h 278914"/>
              <a:gd name="connsiteX2" fmla="*/ 3717752 w 3717752"/>
              <a:gd name="connsiteY2" fmla="*/ 278914 h 278914"/>
              <a:gd name="connsiteX3" fmla="*/ 0 w 3717752"/>
              <a:gd name="connsiteY3" fmla="*/ 278914 h 278914"/>
              <a:gd name="connsiteX4" fmla="*/ 0 w 3717752"/>
              <a:gd name="connsiteY4" fmla="*/ 0 h 278914"/>
              <a:gd name="connsiteX0" fmla="*/ 301083 w 3717752"/>
              <a:gd name="connsiteY0" fmla="*/ 11151 h 278914"/>
              <a:gd name="connsiteX1" fmla="*/ 3717752 w 3717752"/>
              <a:gd name="connsiteY1" fmla="*/ 0 h 278914"/>
              <a:gd name="connsiteX2" fmla="*/ 3717752 w 3717752"/>
              <a:gd name="connsiteY2" fmla="*/ 278914 h 278914"/>
              <a:gd name="connsiteX3" fmla="*/ 0 w 3717752"/>
              <a:gd name="connsiteY3" fmla="*/ 278914 h 278914"/>
              <a:gd name="connsiteX4" fmla="*/ 301083 w 3717752"/>
              <a:gd name="connsiteY4" fmla="*/ 11151 h 2789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717752" h="278914">
                <a:moveTo>
                  <a:pt x="301083" y="11151"/>
                </a:moveTo>
                <a:lnTo>
                  <a:pt x="3717752" y="0"/>
                </a:lnTo>
                <a:lnTo>
                  <a:pt x="3717752" y="278914"/>
                </a:lnTo>
                <a:lnTo>
                  <a:pt x="0" y="278914"/>
                </a:lnTo>
                <a:lnTo>
                  <a:pt x="301083" y="11151"/>
                </a:lnTo>
                <a:close/>
              </a:path>
            </a:pathLst>
          </a:custGeom>
          <a:solidFill>
            <a:schemeClr val="accent3">
              <a:alpha val="77000"/>
            </a:schemeClr>
          </a:solidFill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kumimoji="1"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kumimoji="1"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kumimoji="1"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kumimoji="1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kumimoji="1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kumimoji="1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kumimoji="1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kumimoji="1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kumimoji="1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/>
              <a:buNone/>
            </a:pPr>
            <a:r>
              <a:rPr lang="ja-JP" altLang="en-US" sz="1050" dirty="0" smtClean="0">
                <a:solidFill>
                  <a:prstClr val="black"/>
                </a:solidFill>
              </a:rPr>
              <a:t>新たな環境への適応支援（コミュニティ支援）</a:t>
            </a:r>
            <a:endParaRPr lang="ja-JP" altLang="en-US" sz="1050" dirty="0">
              <a:solidFill>
                <a:prstClr val="black"/>
              </a:solidFill>
            </a:endParaRPr>
          </a:p>
        </p:txBody>
      </p:sp>
      <p:sp>
        <p:nvSpPr>
          <p:cNvPr id="18" name="コンテンツ プレースホルダー 2"/>
          <p:cNvSpPr txBox="1">
            <a:spLocks/>
          </p:cNvSpPr>
          <p:nvPr/>
        </p:nvSpPr>
        <p:spPr>
          <a:xfrm>
            <a:off x="2591914" y="4238779"/>
            <a:ext cx="5495243" cy="1759447"/>
          </a:xfrm>
          <a:prstGeom prst="rect">
            <a:avLst/>
          </a:prstGeom>
          <a:solidFill>
            <a:schemeClr val="accent6">
              <a:alpha val="70000"/>
            </a:schemeClr>
          </a:solidFill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kumimoji="1"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kumimoji="1"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kumimoji="1"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kumimoji="1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kumimoji="1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kumimoji="1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kumimoji="1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kumimoji="1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kumimoji="1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/>
              <a:buNone/>
            </a:pPr>
            <a:r>
              <a:rPr lang="ja-JP" altLang="en-US" sz="2400" dirty="0" smtClean="0">
                <a:solidFill>
                  <a:prstClr val="black"/>
                </a:solidFill>
              </a:rPr>
              <a:t>復興みやぎネットワーク会議</a:t>
            </a:r>
            <a:endParaRPr lang="ja-JP" altLang="en-US" sz="2400" dirty="0">
              <a:solidFill>
                <a:prstClr val="black"/>
              </a:solidFill>
            </a:endParaRPr>
          </a:p>
        </p:txBody>
      </p:sp>
      <p:sp>
        <p:nvSpPr>
          <p:cNvPr id="28" name="コンテンツ プレースホルダー 2"/>
          <p:cNvSpPr txBox="1">
            <a:spLocks/>
          </p:cNvSpPr>
          <p:nvPr/>
        </p:nvSpPr>
        <p:spPr>
          <a:xfrm>
            <a:off x="1186339" y="2704282"/>
            <a:ext cx="6539966" cy="27891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kumimoji="1"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kumimoji="1"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kumimoji="1"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kumimoji="1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kumimoji="1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kumimoji="1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kumimoji="1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kumimoji="1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kumimoji="1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/>
              <a:buNone/>
            </a:pPr>
            <a:r>
              <a:rPr lang="ja-JP" altLang="en-US" sz="1400" dirty="0" smtClean="0">
                <a:solidFill>
                  <a:srgbClr val="FF0000"/>
                </a:solidFill>
                <a:latin typeface="HG創英角ｺﾞｼｯｸUB"/>
                <a:ea typeface="HG創英角ｺﾞｼｯｸUB"/>
                <a:cs typeface="HG創英角ｺﾞｼｯｸUB"/>
              </a:rPr>
              <a:t>　　　　　生活再建支援 </a:t>
            </a:r>
            <a:r>
              <a:rPr lang="en-US" altLang="ja-JP" sz="1400" dirty="0" smtClean="0">
                <a:solidFill>
                  <a:srgbClr val="FF0000"/>
                </a:solidFill>
                <a:latin typeface="HG創英角ｺﾞｼｯｸUB"/>
                <a:ea typeface="HG創英角ｺﾞｼｯｸUB"/>
                <a:cs typeface="HG創英角ｺﾞｼｯｸUB"/>
              </a:rPr>
              <a:t>/ </a:t>
            </a:r>
            <a:r>
              <a:rPr lang="ja-JP" altLang="en-US" sz="1400" dirty="0" smtClean="0">
                <a:solidFill>
                  <a:srgbClr val="FF0000"/>
                </a:solidFill>
                <a:latin typeface="HG創英角ｺﾞｼｯｸUB"/>
                <a:ea typeface="HG創英角ｺﾞｼｯｸUB"/>
                <a:cs typeface="HG創英角ｺﾞｼｯｸUB"/>
              </a:rPr>
              <a:t>復興まちづくり支援</a:t>
            </a:r>
            <a:endParaRPr lang="ja-JP" altLang="en-US" sz="1400" dirty="0">
              <a:solidFill>
                <a:srgbClr val="FF0000"/>
              </a:solidFill>
              <a:latin typeface="HG創英角ｺﾞｼｯｸUB"/>
              <a:ea typeface="HG創英角ｺﾞｼｯｸUB"/>
              <a:cs typeface="HG創英角ｺﾞｼｯｸUB"/>
            </a:endParaRPr>
          </a:p>
        </p:txBody>
      </p:sp>
      <p:grpSp>
        <p:nvGrpSpPr>
          <p:cNvPr id="46" name="図形グループ 45"/>
          <p:cNvGrpSpPr/>
          <p:nvPr/>
        </p:nvGrpSpPr>
        <p:grpSpPr>
          <a:xfrm>
            <a:off x="3792944" y="4844736"/>
            <a:ext cx="3291670" cy="1070985"/>
            <a:chOff x="3041039" y="4330125"/>
            <a:chExt cx="3291670" cy="1070985"/>
          </a:xfrm>
        </p:grpSpPr>
        <p:sp>
          <p:nvSpPr>
            <p:cNvPr id="40" name="コンテンツ プレースホルダー 2"/>
            <p:cNvSpPr txBox="1">
              <a:spLocks/>
            </p:cNvSpPr>
            <p:nvPr/>
          </p:nvSpPr>
          <p:spPr>
            <a:xfrm>
              <a:off x="3041039" y="4330125"/>
              <a:ext cx="1152922" cy="315684"/>
            </a:xfrm>
            <a:prstGeom prst="rect">
              <a:avLst/>
            </a:prstGeom>
            <a:solidFill>
              <a:schemeClr val="accent6">
                <a:alpha val="55000"/>
              </a:schemeClr>
            </a:solidFill>
            <a:ln/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vert="horz" lIns="91440" tIns="45720" rIns="91440" bIns="45720" rtlCol="0">
              <a:noAutofit/>
            </a:bodyPr>
            <a:lstStyle>
              <a:lvl1pPr marL="342900" indent="-3429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kumimoji="1" sz="32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kumimoji="1" sz="2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kumimoji="1" sz="2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kumimoji="1" sz="20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457200" rtl="0" eaLnBrk="1" latinLnBrk="0" hangingPunct="1">
                <a:spcBef>
                  <a:spcPct val="20000"/>
                </a:spcBef>
                <a:buFont typeface="Arial"/>
                <a:buChar char="»"/>
                <a:defRPr kumimoji="1" sz="20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kumimoji="1" sz="20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kumimoji="1" sz="20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kumimoji="1" sz="20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kumimoji="1" sz="20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Font typeface="Arial"/>
                <a:buNone/>
              </a:pPr>
              <a:r>
                <a:rPr lang="ja-JP" altLang="en-US" sz="1050" dirty="0" smtClean="0">
                  <a:solidFill>
                    <a:prstClr val="black"/>
                  </a:solidFill>
                </a:rPr>
                <a:t>生活再建</a:t>
              </a:r>
              <a:r>
                <a:rPr lang="en-US" altLang="ja-JP" sz="1050" dirty="0" smtClean="0">
                  <a:solidFill>
                    <a:prstClr val="black"/>
                  </a:solidFill>
                </a:rPr>
                <a:t>WG</a:t>
              </a:r>
              <a:endParaRPr lang="ja-JP" altLang="en-US" sz="1050" dirty="0">
                <a:solidFill>
                  <a:prstClr val="black"/>
                </a:solidFill>
              </a:endParaRPr>
            </a:p>
          </p:txBody>
        </p:sp>
        <p:sp>
          <p:nvSpPr>
            <p:cNvPr id="41" name="コンテンツ プレースホルダー 2"/>
            <p:cNvSpPr txBox="1">
              <a:spLocks/>
            </p:cNvSpPr>
            <p:nvPr/>
          </p:nvSpPr>
          <p:spPr>
            <a:xfrm>
              <a:off x="5079536" y="4338886"/>
              <a:ext cx="1253173" cy="315684"/>
            </a:xfrm>
            <a:prstGeom prst="rect">
              <a:avLst/>
            </a:prstGeom>
            <a:solidFill>
              <a:schemeClr val="accent6">
                <a:alpha val="55000"/>
              </a:schemeClr>
            </a:solidFill>
            <a:ln/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vert="horz" lIns="91440" tIns="45720" rIns="91440" bIns="45720" rtlCol="0">
              <a:noAutofit/>
            </a:bodyPr>
            <a:lstStyle>
              <a:lvl1pPr marL="342900" indent="-3429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kumimoji="1" sz="32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kumimoji="1" sz="2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kumimoji="1" sz="2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kumimoji="1" sz="20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457200" rtl="0" eaLnBrk="1" latinLnBrk="0" hangingPunct="1">
                <a:spcBef>
                  <a:spcPct val="20000"/>
                </a:spcBef>
                <a:buFont typeface="Arial"/>
                <a:buChar char="»"/>
                <a:defRPr kumimoji="1" sz="20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kumimoji="1" sz="20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kumimoji="1" sz="20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kumimoji="1" sz="20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kumimoji="1" sz="20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Font typeface="Arial"/>
                <a:buNone/>
              </a:pPr>
              <a:r>
                <a:rPr lang="ja-JP" altLang="en-US" sz="1050" dirty="0" smtClean="0">
                  <a:solidFill>
                    <a:prstClr val="black"/>
                  </a:solidFill>
                </a:rPr>
                <a:t>復興まちづくり</a:t>
              </a:r>
              <a:r>
                <a:rPr lang="en-US" altLang="ja-JP" sz="1050" dirty="0" smtClean="0">
                  <a:solidFill>
                    <a:prstClr val="black"/>
                  </a:solidFill>
                </a:rPr>
                <a:t>WG</a:t>
              </a:r>
              <a:endParaRPr lang="ja-JP" altLang="en-US" sz="1050" dirty="0">
                <a:solidFill>
                  <a:prstClr val="black"/>
                </a:solidFill>
              </a:endParaRPr>
            </a:p>
          </p:txBody>
        </p:sp>
        <p:sp>
          <p:nvSpPr>
            <p:cNvPr id="42" name="コンテンツ プレースホルダー 2"/>
            <p:cNvSpPr txBox="1">
              <a:spLocks/>
            </p:cNvSpPr>
            <p:nvPr/>
          </p:nvSpPr>
          <p:spPr>
            <a:xfrm>
              <a:off x="4085350" y="5085426"/>
              <a:ext cx="1152922" cy="315684"/>
            </a:xfrm>
            <a:prstGeom prst="rect">
              <a:avLst/>
            </a:prstGeom>
            <a:solidFill>
              <a:schemeClr val="accent6">
                <a:alpha val="61000"/>
              </a:schemeClr>
            </a:solidFill>
            <a:ln/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vert="horz" lIns="91440" tIns="45720" rIns="91440" bIns="45720" rtlCol="0">
              <a:noAutofit/>
            </a:bodyPr>
            <a:lstStyle>
              <a:lvl1pPr marL="342900" indent="-3429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kumimoji="1" sz="32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kumimoji="1" sz="2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kumimoji="1" sz="2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kumimoji="1" sz="20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457200" rtl="0" eaLnBrk="1" latinLnBrk="0" hangingPunct="1">
                <a:spcBef>
                  <a:spcPct val="20000"/>
                </a:spcBef>
                <a:buFont typeface="Arial"/>
                <a:buChar char="»"/>
                <a:defRPr kumimoji="1" sz="20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kumimoji="1" sz="20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kumimoji="1" sz="20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kumimoji="1" sz="20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kumimoji="1" sz="20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Font typeface="Arial"/>
                <a:buNone/>
              </a:pPr>
              <a:r>
                <a:rPr lang="ja-JP" altLang="en-US" sz="1050" dirty="0" smtClean="0">
                  <a:solidFill>
                    <a:prstClr val="black"/>
                  </a:solidFill>
                </a:rPr>
                <a:t>組織開発</a:t>
              </a:r>
              <a:r>
                <a:rPr lang="en-US" altLang="ja-JP" sz="1050" dirty="0" smtClean="0">
                  <a:solidFill>
                    <a:prstClr val="black"/>
                  </a:solidFill>
                </a:rPr>
                <a:t>WG</a:t>
              </a:r>
              <a:endParaRPr lang="ja-JP" altLang="en-US" sz="1050" dirty="0">
                <a:solidFill>
                  <a:prstClr val="black"/>
                </a:solidFill>
              </a:endParaRPr>
            </a:p>
          </p:txBody>
        </p:sp>
        <p:sp>
          <p:nvSpPr>
            <p:cNvPr id="43" name="左右矢印 42"/>
            <p:cNvSpPr/>
            <p:nvPr/>
          </p:nvSpPr>
          <p:spPr>
            <a:xfrm>
              <a:off x="4402821" y="4330125"/>
              <a:ext cx="517979" cy="315684"/>
            </a:xfrm>
            <a:prstGeom prst="leftRightArrow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/>
              <a:endParaRPr lang="ja-JP" altLang="en-US">
                <a:solidFill>
                  <a:prstClr val="white"/>
                </a:solidFill>
              </a:endParaRPr>
            </a:p>
          </p:txBody>
        </p:sp>
        <p:sp>
          <p:nvSpPr>
            <p:cNvPr id="44" name="左右矢印 43"/>
            <p:cNvSpPr/>
            <p:nvPr/>
          </p:nvSpPr>
          <p:spPr>
            <a:xfrm rot="18203051">
              <a:off x="5253590" y="4782317"/>
              <a:ext cx="517979" cy="315684"/>
            </a:xfrm>
            <a:prstGeom prst="leftRightArrow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/>
              <a:endParaRPr lang="ja-JP" altLang="en-US">
                <a:solidFill>
                  <a:prstClr val="white"/>
                </a:solidFill>
              </a:endParaRPr>
            </a:p>
          </p:txBody>
        </p:sp>
        <p:sp>
          <p:nvSpPr>
            <p:cNvPr id="45" name="左右矢印 44"/>
            <p:cNvSpPr/>
            <p:nvPr/>
          </p:nvSpPr>
          <p:spPr>
            <a:xfrm rot="13481177">
              <a:off x="3552052" y="4791077"/>
              <a:ext cx="517979" cy="315684"/>
            </a:xfrm>
            <a:prstGeom prst="leftRightArrow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/>
              <a:endParaRPr lang="ja-JP" altLang="en-US">
                <a:solidFill>
                  <a:prstClr val="white"/>
                </a:solidFill>
              </a:endParaRPr>
            </a:p>
          </p:txBody>
        </p:sp>
      </p:grpSp>
      <p:sp>
        <p:nvSpPr>
          <p:cNvPr id="49" name="コンテンツ プレースホルダー 2"/>
          <p:cNvSpPr txBox="1">
            <a:spLocks/>
          </p:cNvSpPr>
          <p:nvPr/>
        </p:nvSpPr>
        <p:spPr>
          <a:xfrm>
            <a:off x="2239006" y="3942382"/>
            <a:ext cx="6213728" cy="27891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kumimoji="1"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kumimoji="1"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kumimoji="1"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kumimoji="1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kumimoji="1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kumimoji="1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kumimoji="1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kumimoji="1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kumimoji="1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/>
              <a:buNone/>
            </a:pPr>
            <a:r>
              <a:rPr lang="ja-JP" altLang="en-US" sz="1400" dirty="0" smtClean="0">
                <a:solidFill>
                  <a:prstClr val="black"/>
                </a:solidFill>
              </a:rPr>
              <a:t>＜ミッション：宮城の復興に向けて、被災地や被災地で活動を行う団体を支える＞</a:t>
            </a:r>
            <a:endParaRPr lang="ja-JP" altLang="en-US" sz="1400" dirty="0">
              <a:solidFill>
                <a:prstClr val="black"/>
              </a:solidFill>
            </a:endParaRPr>
          </a:p>
        </p:txBody>
      </p:sp>
      <p:sp>
        <p:nvSpPr>
          <p:cNvPr id="53" name="上矢印 52"/>
          <p:cNvSpPr/>
          <p:nvPr/>
        </p:nvSpPr>
        <p:spPr>
          <a:xfrm>
            <a:off x="3293693" y="3512644"/>
            <a:ext cx="499251" cy="399535"/>
          </a:xfrm>
          <a:prstGeom prst="up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54" name="下矢印 53"/>
          <p:cNvSpPr/>
          <p:nvPr/>
        </p:nvSpPr>
        <p:spPr>
          <a:xfrm>
            <a:off x="6900817" y="3542847"/>
            <a:ext cx="517979" cy="399535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55" name="テキスト ボックス 54"/>
          <p:cNvSpPr txBox="1"/>
          <p:nvPr/>
        </p:nvSpPr>
        <p:spPr>
          <a:xfrm>
            <a:off x="2974202" y="3542847"/>
            <a:ext cx="44445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r>
              <a:rPr lang="ja-JP" altLang="en-US" dirty="0" smtClean="0">
                <a:solidFill>
                  <a:prstClr val="black"/>
                </a:solidFill>
              </a:rPr>
              <a:t>　　　　　組織運営・事業実施のサポート</a:t>
            </a:r>
            <a:endParaRPr lang="ja-JP" altLang="en-US" dirty="0">
              <a:solidFill>
                <a:prstClr val="black"/>
              </a:solidFill>
            </a:endParaRPr>
          </a:p>
        </p:txBody>
      </p:sp>
      <p:sp>
        <p:nvSpPr>
          <p:cNvPr id="58" name="上矢印吹き出し 57"/>
          <p:cNvSpPr/>
          <p:nvPr/>
        </p:nvSpPr>
        <p:spPr>
          <a:xfrm>
            <a:off x="6096354" y="6125882"/>
            <a:ext cx="1016908" cy="597647"/>
          </a:xfrm>
          <a:prstGeom prst="upArrowCallout">
            <a:avLst/>
          </a:prstGeom>
          <a:solidFill>
            <a:srgbClr val="FFFF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r>
              <a:rPr lang="ja-JP" altLang="en-US" dirty="0" smtClean="0">
                <a:solidFill>
                  <a:prstClr val="black"/>
                </a:solidFill>
              </a:rPr>
              <a:t>大学</a:t>
            </a:r>
            <a:endParaRPr lang="ja-JP" altLang="en-US" dirty="0">
              <a:solidFill>
                <a:prstClr val="black"/>
              </a:solidFill>
            </a:endParaRPr>
          </a:p>
        </p:txBody>
      </p:sp>
      <p:sp>
        <p:nvSpPr>
          <p:cNvPr id="59" name="上矢印吹き出し 58"/>
          <p:cNvSpPr/>
          <p:nvPr/>
        </p:nvSpPr>
        <p:spPr>
          <a:xfrm>
            <a:off x="7217851" y="6125882"/>
            <a:ext cx="1016908" cy="597647"/>
          </a:xfrm>
          <a:prstGeom prst="upArrowCallout">
            <a:avLst/>
          </a:prstGeom>
          <a:solidFill>
            <a:srgbClr val="FFFF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r>
              <a:rPr lang="ja-JP" altLang="en-US" dirty="0" smtClean="0">
                <a:solidFill>
                  <a:prstClr val="black"/>
                </a:solidFill>
              </a:rPr>
              <a:t>企業</a:t>
            </a:r>
            <a:endParaRPr lang="ja-JP" altLang="en-US" dirty="0">
              <a:solidFill>
                <a:prstClr val="black"/>
              </a:solidFill>
            </a:endParaRPr>
          </a:p>
        </p:txBody>
      </p:sp>
      <p:sp>
        <p:nvSpPr>
          <p:cNvPr id="60" name="上矢印吹き出し 59"/>
          <p:cNvSpPr/>
          <p:nvPr/>
        </p:nvSpPr>
        <p:spPr>
          <a:xfrm>
            <a:off x="2591914" y="6125882"/>
            <a:ext cx="1016908" cy="597647"/>
          </a:xfrm>
          <a:prstGeom prst="upArrowCallout">
            <a:avLst/>
          </a:prstGeom>
          <a:solidFill>
            <a:srgbClr val="FFFF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r>
              <a:rPr lang="ja-JP" altLang="en-US" sz="1200" dirty="0" smtClean="0">
                <a:solidFill>
                  <a:prstClr val="black"/>
                </a:solidFill>
              </a:rPr>
              <a:t>ボランティア</a:t>
            </a:r>
            <a:endParaRPr lang="ja-JP" altLang="en-US" sz="1200" dirty="0">
              <a:solidFill>
                <a:prstClr val="black"/>
              </a:solidFill>
            </a:endParaRPr>
          </a:p>
        </p:txBody>
      </p:sp>
      <p:sp>
        <p:nvSpPr>
          <p:cNvPr id="61" name="上矢印吹き出し 60"/>
          <p:cNvSpPr/>
          <p:nvPr/>
        </p:nvSpPr>
        <p:spPr>
          <a:xfrm>
            <a:off x="3759360" y="6125882"/>
            <a:ext cx="1016908" cy="597647"/>
          </a:xfrm>
          <a:prstGeom prst="upArrowCallout">
            <a:avLst/>
          </a:prstGeom>
          <a:solidFill>
            <a:srgbClr val="FFFF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r>
              <a:rPr lang="en-US" altLang="ja-JP" dirty="0" smtClean="0">
                <a:solidFill>
                  <a:prstClr val="black"/>
                </a:solidFill>
              </a:rPr>
              <a:t>NPO</a:t>
            </a:r>
          </a:p>
        </p:txBody>
      </p:sp>
      <p:sp>
        <p:nvSpPr>
          <p:cNvPr id="62" name="上矢印吹き出し 61"/>
          <p:cNvSpPr/>
          <p:nvPr/>
        </p:nvSpPr>
        <p:spPr>
          <a:xfrm>
            <a:off x="4945866" y="6125882"/>
            <a:ext cx="1016908" cy="597647"/>
          </a:xfrm>
          <a:prstGeom prst="upArrowCallout">
            <a:avLst/>
          </a:prstGeom>
          <a:solidFill>
            <a:srgbClr val="FFFF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r>
              <a:rPr lang="ja-JP" altLang="en-US" smtClean="0">
                <a:solidFill>
                  <a:prstClr val="black"/>
                </a:solidFill>
              </a:rPr>
              <a:t>行政</a:t>
            </a:r>
            <a:endParaRPr lang="ja-JP" altLang="en-US" dirty="0">
              <a:solidFill>
                <a:prstClr val="black"/>
              </a:solidFill>
            </a:endParaRPr>
          </a:p>
        </p:txBody>
      </p:sp>
      <p:sp>
        <p:nvSpPr>
          <p:cNvPr id="36" name="タイトル 1"/>
          <p:cNvSpPr txBox="1">
            <a:spLocks/>
          </p:cNvSpPr>
          <p:nvPr/>
        </p:nvSpPr>
        <p:spPr>
          <a:xfrm>
            <a:off x="1925116" y="0"/>
            <a:ext cx="5188146" cy="50180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2000" dirty="0" smtClean="0">
                <a:solidFill>
                  <a:prstClr val="black"/>
                </a:solidFill>
              </a:rPr>
              <a:t>～復興みやぎネットワーク会議　イメージ図～</a:t>
            </a:r>
            <a:endParaRPr lang="ja-JP" altLang="en-US" sz="2000" dirty="0">
              <a:solidFill>
                <a:prstClr val="black"/>
              </a:solidFill>
            </a:endParaRPr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172099" y="4340145"/>
            <a:ext cx="2419814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r>
              <a:rPr lang="ja-JP" altLang="en-US" sz="1400" dirty="0" smtClean="0">
                <a:solidFill>
                  <a:prstClr val="black"/>
                </a:solidFill>
                <a:latin typeface="HGS創英角ｺﾞｼｯｸUB" pitchFamily="50" charset="-128"/>
                <a:ea typeface="HGS創英角ｺﾞｼｯｸUB" pitchFamily="50" charset="-128"/>
              </a:rPr>
              <a:t>「支える」ために行うこと</a:t>
            </a:r>
            <a:endParaRPr lang="en-US" altLang="ja-JP" sz="1400" dirty="0" smtClean="0">
              <a:solidFill>
                <a:prstClr val="black"/>
              </a:solidFill>
              <a:latin typeface="HGS創英角ｺﾞｼｯｸUB" pitchFamily="50" charset="-128"/>
              <a:ea typeface="HGS創英角ｺﾞｼｯｸUB" pitchFamily="50" charset="-128"/>
            </a:endParaRPr>
          </a:p>
          <a:p>
            <a:pPr defTabSz="457200"/>
            <a:r>
              <a:rPr lang="ja-JP" altLang="en-US" sz="1050" dirty="0" smtClean="0">
                <a:solidFill>
                  <a:prstClr val="black"/>
                </a:solidFill>
                <a:latin typeface="HGS創英角ｺﾞｼｯｸUB" pitchFamily="50" charset="-128"/>
                <a:ea typeface="HGS創英角ｺﾞｼｯｸUB" pitchFamily="50" charset="-128"/>
              </a:rPr>
              <a:t>①情報を共有･発信する</a:t>
            </a:r>
            <a:endParaRPr lang="en-US" altLang="ja-JP" sz="1050" dirty="0" smtClean="0">
              <a:solidFill>
                <a:prstClr val="black"/>
              </a:solidFill>
              <a:latin typeface="HGS創英角ｺﾞｼｯｸUB" pitchFamily="50" charset="-128"/>
              <a:ea typeface="HGS創英角ｺﾞｼｯｸUB" pitchFamily="50" charset="-128"/>
            </a:endParaRPr>
          </a:p>
          <a:p>
            <a:pPr defTabSz="457200"/>
            <a:r>
              <a:rPr lang="ja-JP" altLang="en-US" sz="900" dirty="0" smtClean="0">
                <a:solidFill>
                  <a:prstClr val="black"/>
                </a:solidFill>
                <a:latin typeface="HGS創英角ｺﾞｼｯｸUB" pitchFamily="50" charset="-128"/>
                <a:ea typeface="HGS創英角ｺﾞｼｯｸUB" pitchFamily="50" charset="-128"/>
              </a:rPr>
              <a:t>　･中間支援、ネットワーク、地域情報</a:t>
            </a:r>
            <a:endParaRPr lang="en-US" altLang="ja-JP" sz="900" dirty="0" smtClean="0">
              <a:solidFill>
                <a:prstClr val="black"/>
              </a:solidFill>
              <a:latin typeface="HGS創英角ｺﾞｼｯｸUB" pitchFamily="50" charset="-128"/>
              <a:ea typeface="HGS創英角ｺﾞｼｯｸUB" pitchFamily="50" charset="-128"/>
            </a:endParaRPr>
          </a:p>
          <a:p>
            <a:pPr defTabSz="457200"/>
            <a:r>
              <a:rPr lang="ja-JP" altLang="en-US" sz="900" dirty="0" smtClean="0">
                <a:solidFill>
                  <a:prstClr val="black"/>
                </a:solidFill>
                <a:latin typeface="HGS創英角ｺﾞｼｯｸUB" pitchFamily="50" charset="-128"/>
                <a:ea typeface="HGS創英角ｺﾞｼｯｸUB" pitchFamily="50" charset="-128"/>
              </a:rPr>
              <a:t>　･行政、社協、サポセン支援事務所の動き</a:t>
            </a:r>
            <a:endParaRPr lang="en-US" altLang="ja-JP" sz="900" dirty="0" smtClean="0">
              <a:solidFill>
                <a:prstClr val="black"/>
              </a:solidFill>
              <a:latin typeface="HGS創英角ｺﾞｼｯｸUB" pitchFamily="50" charset="-128"/>
              <a:ea typeface="HGS創英角ｺﾞｼｯｸUB" pitchFamily="50" charset="-128"/>
            </a:endParaRPr>
          </a:p>
          <a:p>
            <a:pPr defTabSz="457200"/>
            <a:r>
              <a:rPr lang="ja-JP" altLang="en-US" sz="900" dirty="0" smtClean="0">
                <a:solidFill>
                  <a:prstClr val="black"/>
                </a:solidFill>
                <a:latin typeface="HGS創英角ｺﾞｼｯｸUB" pitchFamily="50" charset="-128"/>
                <a:ea typeface="HGS創英角ｺﾞｼｯｸUB" pitchFamily="50" charset="-128"/>
              </a:rPr>
              <a:t>　･支援団体情報</a:t>
            </a:r>
            <a:endParaRPr lang="en-US" altLang="ja-JP" sz="900" dirty="0" smtClean="0">
              <a:solidFill>
                <a:prstClr val="black"/>
              </a:solidFill>
              <a:latin typeface="HGS創英角ｺﾞｼｯｸUB" pitchFamily="50" charset="-128"/>
              <a:ea typeface="HGS創英角ｺﾞｼｯｸUB" pitchFamily="50" charset="-128"/>
            </a:endParaRPr>
          </a:p>
          <a:p>
            <a:pPr defTabSz="457200"/>
            <a:endParaRPr lang="en-US" altLang="ja-JP" sz="900" dirty="0" smtClean="0">
              <a:solidFill>
                <a:prstClr val="black"/>
              </a:solidFill>
              <a:latin typeface="HGS創英角ｺﾞｼｯｸUB" pitchFamily="50" charset="-128"/>
              <a:ea typeface="HGS創英角ｺﾞｼｯｸUB" pitchFamily="50" charset="-128"/>
            </a:endParaRPr>
          </a:p>
          <a:p>
            <a:pPr defTabSz="457200"/>
            <a:r>
              <a:rPr lang="ja-JP" altLang="en-US" sz="1050" dirty="0" smtClean="0">
                <a:solidFill>
                  <a:prstClr val="black"/>
                </a:solidFill>
                <a:latin typeface="HGS創英角ｺﾞｼｯｸUB" pitchFamily="50" charset="-128"/>
                <a:ea typeface="HGS創英角ｺﾞｼｯｸUB" pitchFamily="50" charset="-128"/>
              </a:rPr>
              <a:t>②支援をつなぐ</a:t>
            </a:r>
            <a:endParaRPr lang="en-US" altLang="ja-JP" sz="1050" dirty="0" smtClean="0">
              <a:solidFill>
                <a:prstClr val="black"/>
              </a:solidFill>
              <a:latin typeface="HGS創英角ｺﾞｼｯｸUB" pitchFamily="50" charset="-128"/>
              <a:ea typeface="HGS創英角ｺﾞｼｯｸUB" pitchFamily="50" charset="-128"/>
            </a:endParaRPr>
          </a:p>
          <a:p>
            <a:pPr defTabSz="457200"/>
            <a:r>
              <a:rPr lang="ja-JP" altLang="en-US" sz="900" dirty="0" smtClean="0">
                <a:solidFill>
                  <a:prstClr val="black"/>
                </a:solidFill>
                <a:latin typeface="HGS創英角ｺﾞｼｯｸUB" pitchFamily="50" charset="-128"/>
                <a:ea typeface="HGS創英角ｺﾞｼｯｸUB" pitchFamily="50" charset="-128"/>
              </a:rPr>
              <a:t>　･企業</a:t>
            </a:r>
            <a:r>
              <a:rPr lang="en-US" altLang="ja-JP" sz="900" dirty="0" smtClean="0">
                <a:solidFill>
                  <a:prstClr val="black"/>
                </a:solidFill>
                <a:latin typeface="HGS創英角ｺﾞｼｯｸUB" pitchFamily="50" charset="-128"/>
                <a:ea typeface="HGS創英角ｺﾞｼｯｸUB" pitchFamily="50" charset="-128"/>
              </a:rPr>
              <a:t>/</a:t>
            </a:r>
            <a:r>
              <a:rPr lang="ja-JP" altLang="en-US" sz="900" dirty="0" smtClean="0">
                <a:solidFill>
                  <a:prstClr val="black"/>
                </a:solidFill>
                <a:latin typeface="HGS創英角ｺﾞｼｯｸUB" pitchFamily="50" charset="-128"/>
                <a:ea typeface="HGS創英角ｺﾞｼｯｸUB" pitchFamily="50" charset="-128"/>
              </a:rPr>
              <a:t>団体</a:t>
            </a:r>
            <a:endParaRPr lang="en-US" altLang="ja-JP" sz="900" dirty="0" smtClean="0">
              <a:solidFill>
                <a:prstClr val="black"/>
              </a:solidFill>
              <a:latin typeface="HGS創英角ｺﾞｼｯｸUB" pitchFamily="50" charset="-128"/>
              <a:ea typeface="HGS創英角ｺﾞｼｯｸUB" pitchFamily="50" charset="-128"/>
            </a:endParaRPr>
          </a:p>
          <a:p>
            <a:pPr defTabSz="457200"/>
            <a:r>
              <a:rPr lang="ja-JP" altLang="en-US" sz="900" dirty="0" smtClean="0">
                <a:solidFill>
                  <a:prstClr val="black"/>
                </a:solidFill>
                <a:latin typeface="HGS創英角ｺﾞｼｯｸUB" pitchFamily="50" charset="-128"/>
                <a:ea typeface="HGS創英角ｺﾞｼｯｸUB" pitchFamily="50" charset="-128"/>
              </a:rPr>
              <a:t>　･地域間</a:t>
            </a:r>
            <a:endParaRPr lang="en-US" altLang="ja-JP" sz="900" dirty="0" smtClean="0">
              <a:solidFill>
                <a:prstClr val="black"/>
              </a:solidFill>
              <a:latin typeface="HGS創英角ｺﾞｼｯｸUB" pitchFamily="50" charset="-128"/>
              <a:ea typeface="HGS創英角ｺﾞｼｯｸUB" pitchFamily="50" charset="-128"/>
            </a:endParaRPr>
          </a:p>
          <a:p>
            <a:pPr defTabSz="457200"/>
            <a:r>
              <a:rPr lang="ja-JP" altLang="en-US" sz="900" dirty="0" smtClean="0">
                <a:solidFill>
                  <a:prstClr val="black"/>
                </a:solidFill>
                <a:latin typeface="HGS創英角ｺﾞｼｯｸUB" pitchFamily="50" charset="-128"/>
                <a:ea typeface="HGS創英角ｺﾞｼｯｸUB" pitchFamily="50" charset="-128"/>
              </a:rPr>
              <a:t>　･助成財団　等</a:t>
            </a:r>
            <a:endParaRPr lang="en-US" altLang="ja-JP" sz="900" dirty="0">
              <a:solidFill>
                <a:prstClr val="black"/>
              </a:solidFill>
              <a:latin typeface="HGS創英角ｺﾞｼｯｸUB" pitchFamily="50" charset="-128"/>
              <a:ea typeface="HGS創英角ｺﾞｼｯｸUB" pitchFamily="50" charset="-128"/>
            </a:endParaRPr>
          </a:p>
          <a:p>
            <a:pPr defTabSz="457200"/>
            <a:endParaRPr lang="en-US" altLang="ja-JP" sz="1050" dirty="0" smtClean="0">
              <a:solidFill>
                <a:prstClr val="black"/>
              </a:solidFill>
              <a:latin typeface="HGS創英角ｺﾞｼｯｸUB" pitchFamily="50" charset="-128"/>
              <a:ea typeface="HGS創英角ｺﾞｼｯｸUB" pitchFamily="50" charset="-128"/>
            </a:endParaRPr>
          </a:p>
          <a:p>
            <a:pPr defTabSz="457200"/>
            <a:r>
              <a:rPr lang="ja-JP" altLang="en-US" sz="1050" dirty="0" smtClean="0">
                <a:solidFill>
                  <a:prstClr val="black"/>
                </a:solidFill>
                <a:latin typeface="HGS創英角ｺﾞｼｯｸUB" pitchFamily="50" charset="-128"/>
                <a:ea typeface="HGS創英角ｺﾞｼｯｸUB" pitchFamily="50" charset="-128"/>
              </a:rPr>
              <a:t>③課題解決のツール提供</a:t>
            </a:r>
            <a:endParaRPr lang="en-US" altLang="ja-JP" sz="1050" dirty="0" smtClean="0">
              <a:solidFill>
                <a:prstClr val="black"/>
              </a:solidFill>
              <a:latin typeface="HGS創英角ｺﾞｼｯｸUB" pitchFamily="50" charset="-128"/>
              <a:ea typeface="HGS創英角ｺﾞｼｯｸUB" pitchFamily="50" charset="-128"/>
            </a:endParaRPr>
          </a:p>
          <a:p>
            <a:pPr defTabSz="457200"/>
            <a:r>
              <a:rPr lang="ja-JP" altLang="en-US" sz="1050" dirty="0" smtClean="0">
                <a:solidFill>
                  <a:prstClr val="black"/>
                </a:solidFill>
                <a:latin typeface="HGS創英角ｺﾞｼｯｸUB" pitchFamily="50" charset="-128"/>
                <a:ea typeface="HGS創英角ｺﾞｼｯｸUB" pitchFamily="50" charset="-128"/>
              </a:rPr>
              <a:t>　</a:t>
            </a:r>
            <a:r>
              <a:rPr lang="ja-JP" altLang="en-US" sz="900" dirty="0" smtClean="0">
                <a:solidFill>
                  <a:prstClr val="black"/>
                </a:solidFill>
                <a:latin typeface="HGS創英角ｺﾞｼｯｸUB" pitchFamily="50" charset="-128"/>
                <a:ea typeface="HGS創英角ｺﾞｼｯｸUB" pitchFamily="50" charset="-128"/>
              </a:rPr>
              <a:t>・勉強会の開催</a:t>
            </a:r>
            <a:endParaRPr lang="en-US" altLang="ja-JP" sz="900" dirty="0" smtClean="0">
              <a:solidFill>
                <a:prstClr val="black"/>
              </a:solidFill>
              <a:latin typeface="HGS創英角ｺﾞｼｯｸUB" pitchFamily="50" charset="-128"/>
              <a:ea typeface="HGS創英角ｺﾞｼｯｸUB" pitchFamily="50" charset="-128"/>
            </a:endParaRPr>
          </a:p>
          <a:p>
            <a:pPr defTabSz="457200"/>
            <a:r>
              <a:rPr lang="ja-JP" altLang="en-US" sz="900" dirty="0" smtClean="0">
                <a:solidFill>
                  <a:prstClr val="black"/>
                </a:solidFill>
                <a:latin typeface="HGS創英角ｺﾞｼｯｸUB" pitchFamily="50" charset="-128"/>
                <a:ea typeface="HGS創英角ｺﾞｼｯｸUB" pitchFamily="50" charset="-128"/>
              </a:rPr>
              <a:t>　･行政との協議</a:t>
            </a:r>
            <a:r>
              <a:rPr lang="en-US" altLang="ja-JP" sz="900" dirty="0" smtClean="0">
                <a:solidFill>
                  <a:prstClr val="black"/>
                </a:solidFill>
                <a:latin typeface="HGS創英角ｺﾞｼｯｸUB" pitchFamily="50" charset="-128"/>
                <a:ea typeface="HGS創英角ｺﾞｼｯｸUB" pitchFamily="50" charset="-128"/>
              </a:rPr>
              <a:t>/</a:t>
            </a:r>
            <a:r>
              <a:rPr lang="ja-JP" altLang="en-US" sz="900" dirty="0" smtClean="0">
                <a:solidFill>
                  <a:prstClr val="black"/>
                </a:solidFill>
                <a:latin typeface="HGS創英角ｺﾞｼｯｸUB" pitchFamily="50" charset="-128"/>
                <a:ea typeface="HGS創英角ｺﾞｼｯｸUB" pitchFamily="50" charset="-128"/>
              </a:rPr>
              <a:t>提言</a:t>
            </a:r>
            <a:endParaRPr lang="ja-JP" altLang="en-US" sz="900" dirty="0">
              <a:solidFill>
                <a:prstClr val="black"/>
              </a:solidFill>
              <a:latin typeface="HGS創英角ｺﾞｼｯｸUB" pitchFamily="50" charset="-128"/>
              <a:ea typeface="HGS創英角ｺﾞｼｯｸUB" pitchFamily="50" charset="-128"/>
            </a:endParaRPr>
          </a:p>
        </p:txBody>
      </p:sp>
      <p:sp>
        <p:nvSpPr>
          <p:cNvPr id="35" name="曲折矢印 34"/>
          <p:cNvSpPr/>
          <p:nvPr/>
        </p:nvSpPr>
        <p:spPr>
          <a:xfrm>
            <a:off x="768614" y="4026462"/>
            <a:ext cx="1470391" cy="313683"/>
          </a:xfrm>
          <a:prstGeom prst="ben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ja-JP" altLang="en-US">
              <a:solidFill>
                <a:prstClr val="black"/>
              </a:solidFill>
            </a:endParaRPr>
          </a:p>
        </p:txBody>
      </p:sp>
      <p:sp>
        <p:nvSpPr>
          <p:cNvPr id="5" name="円/楕円 4"/>
          <p:cNvSpPr/>
          <p:nvPr/>
        </p:nvSpPr>
        <p:spPr>
          <a:xfrm>
            <a:off x="5720006" y="1672929"/>
            <a:ext cx="1016549" cy="572562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5635544" y="1820710"/>
            <a:ext cx="126527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r>
              <a:rPr lang="ja-JP" altLang="en-US" sz="1200" dirty="0" smtClean="0">
                <a:solidFill>
                  <a:prstClr val="white"/>
                </a:solidFill>
                <a:latin typeface="HGS創英角ｺﾞｼｯｸUB" pitchFamily="50" charset="-128"/>
                <a:ea typeface="HGS創英角ｺﾞｼｯｸUB" pitchFamily="50" charset="-128"/>
              </a:rPr>
              <a:t>被災者の自立</a:t>
            </a:r>
            <a:endParaRPr lang="ja-JP" altLang="en-US" sz="1200" dirty="0">
              <a:solidFill>
                <a:prstClr val="white"/>
              </a:solidFill>
              <a:latin typeface="HGS創英角ｺﾞｼｯｸUB" pitchFamily="50" charset="-128"/>
              <a:ea typeface="HGS創英角ｺﾞｼｯｸUB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111816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15574" y="188640"/>
            <a:ext cx="8229600" cy="1143000"/>
          </a:xfrm>
        </p:spPr>
        <p:txBody>
          <a:bodyPr>
            <a:normAutofit fontScale="90000"/>
          </a:bodyPr>
          <a:lstStyle/>
          <a:p>
            <a:r>
              <a:rPr kumimoji="1" lang="ja-JP" altLang="en-US" dirty="0" smtClean="0"/>
              <a:t>復興みやぎネットワーク会議フロー</a:t>
            </a:r>
            <a:endParaRPr kumimoji="1" lang="ja-JP" altLang="en-US" dirty="0"/>
          </a:p>
        </p:txBody>
      </p:sp>
      <p:sp>
        <p:nvSpPr>
          <p:cNvPr id="3" name="角丸四角形 2"/>
          <p:cNvSpPr/>
          <p:nvPr/>
        </p:nvSpPr>
        <p:spPr>
          <a:xfrm>
            <a:off x="320425" y="5076537"/>
            <a:ext cx="1885663" cy="1675922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 smtClean="0">
                <a:solidFill>
                  <a:prstClr val="white"/>
                </a:solidFill>
              </a:rPr>
              <a:t>分科会</a:t>
            </a:r>
            <a:endParaRPr lang="en-US" altLang="ja-JP" dirty="0" smtClean="0">
              <a:solidFill>
                <a:prstClr val="white"/>
              </a:solidFill>
            </a:endParaRPr>
          </a:p>
          <a:p>
            <a:pPr algn="ctr"/>
            <a:r>
              <a:rPr lang="ja-JP" altLang="en-US" dirty="0" smtClean="0">
                <a:solidFill>
                  <a:prstClr val="white"/>
                </a:solidFill>
              </a:rPr>
              <a:t>（子ども）</a:t>
            </a:r>
            <a:endParaRPr lang="en-US" altLang="ja-JP" dirty="0" smtClean="0">
              <a:solidFill>
                <a:prstClr val="white"/>
              </a:solidFill>
            </a:endParaRPr>
          </a:p>
          <a:p>
            <a:pPr algn="ctr"/>
            <a:r>
              <a:rPr lang="ja-JP" altLang="en-US" dirty="0" smtClean="0">
                <a:solidFill>
                  <a:prstClr val="white"/>
                </a:solidFill>
              </a:rPr>
              <a:t>（</a:t>
            </a:r>
            <a:r>
              <a:rPr lang="ja-JP" altLang="en-US" dirty="0" err="1" smtClean="0">
                <a:solidFill>
                  <a:prstClr val="white"/>
                </a:solidFill>
              </a:rPr>
              <a:t>障がい</a:t>
            </a:r>
            <a:r>
              <a:rPr lang="ja-JP" altLang="en-US" dirty="0" smtClean="0">
                <a:solidFill>
                  <a:prstClr val="white"/>
                </a:solidFill>
              </a:rPr>
              <a:t>者）</a:t>
            </a:r>
            <a:endParaRPr lang="en-US" altLang="ja-JP" dirty="0" smtClean="0">
              <a:solidFill>
                <a:prstClr val="white"/>
              </a:solidFill>
            </a:endParaRPr>
          </a:p>
          <a:p>
            <a:pPr algn="ctr"/>
            <a:r>
              <a:rPr lang="ja-JP" altLang="en-US" dirty="0" smtClean="0">
                <a:solidFill>
                  <a:prstClr val="white"/>
                </a:solidFill>
              </a:rPr>
              <a:t>（医療福祉）</a:t>
            </a:r>
            <a:endParaRPr lang="en-US" altLang="ja-JP" dirty="0" smtClean="0">
              <a:solidFill>
                <a:prstClr val="white"/>
              </a:solidFill>
            </a:endParaRPr>
          </a:p>
          <a:p>
            <a:pPr algn="ctr"/>
            <a:r>
              <a:rPr lang="ja-JP" altLang="en-US" dirty="0" smtClean="0">
                <a:solidFill>
                  <a:prstClr val="white"/>
                </a:solidFill>
              </a:rPr>
              <a:t>（まちづくり）</a:t>
            </a:r>
            <a:endParaRPr lang="en-US" altLang="ja-JP" dirty="0" smtClean="0">
              <a:solidFill>
                <a:prstClr val="white"/>
              </a:solidFill>
            </a:endParaRPr>
          </a:p>
          <a:p>
            <a:pPr algn="ctr"/>
            <a:r>
              <a:rPr lang="ja-JP" altLang="en-US" dirty="0" smtClean="0">
                <a:solidFill>
                  <a:prstClr val="white"/>
                </a:solidFill>
              </a:rPr>
              <a:t>・・・</a:t>
            </a:r>
            <a:endParaRPr lang="ja-JP" altLang="en-US" dirty="0">
              <a:solidFill>
                <a:prstClr val="white"/>
              </a:solidFill>
            </a:endParaRPr>
          </a:p>
        </p:txBody>
      </p:sp>
      <p:sp>
        <p:nvSpPr>
          <p:cNvPr id="4" name="円/楕円 3"/>
          <p:cNvSpPr/>
          <p:nvPr/>
        </p:nvSpPr>
        <p:spPr>
          <a:xfrm>
            <a:off x="3695321" y="3413345"/>
            <a:ext cx="2988332" cy="1152128"/>
          </a:xfrm>
          <a:prstGeom prst="ellipse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b="1" dirty="0" smtClean="0">
                <a:solidFill>
                  <a:prstClr val="white"/>
                </a:solidFill>
              </a:rPr>
              <a:t>復興みやぎ</a:t>
            </a:r>
            <a:endParaRPr lang="en-US" altLang="ja-JP" b="1" dirty="0" smtClean="0">
              <a:solidFill>
                <a:prstClr val="white"/>
              </a:solidFill>
            </a:endParaRPr>
          </a:p>
          <a:p>
            <a:pPr algn="ctr"/>
            <a:r>
              <a:rPr lang="ja-JP" altLang="en-US" b="1" dirty="0" smtClean="0">
                <a:solidFill>
                  <a:prstClr val="white"/>
                </a:solidFill>
              </a:rPr>
              <a:t>ネットワーク会議</a:t>
            </a:r>
            <a:endParaRPr lang="ja-JP" altLang="en-US" b="1" dirty="0">
              <a:solidFill>
                <a:prstClr val="white"/>
              </a:solidFill>
            </a:endParaRPr>
          </a:p>
        </p:txBody>
      </p:sp>
      <p:cxnSp>
        <p:nvCxnSpPr>
          <p:cNvPr id="7" name="直線矢印コネクタ 6"/>
          <p:cNvCxnSpPr/>
          <p:nvPr/>
        </p:nvCxnSpPr>
        <p:spPr>
          <a:xfrm flipV="1">
            <a:off x="1510191" y="4444731"/>
            <a:ext cx="0" cy="4320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テキスト ボックス 7"/>
          <p:cNvSpPr txBox="1"/>
          <p:nvPr/>
        </p:nvSpPr>
        <p:spPr>
          <a:xfrm>
            <a:off x="251520" y="4419173"/>
            <a:ext cx="12383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 smtClean="0">
                <a:solidFill>
                  <a:prstClr val="black"/>
                </a:solidFill>
              </a:rPr>
              <a:t>情報提供</a:t>
            </a:r>
            <a:endParaRPr lang="ja-JP" altLang="en-US" dirty="0">
              <a:solidFill>
                <a:prstClr val="black"/>
              </a:solidFill>
            </a:endParaRPr>
          </a:p>
        </p:txBody>
      </p:sp>
      <p:sp>
        <p:nvSpPr>
          <p:cNvPr id="9" name="右矢印 8"/>
          <p:cNvSpPr/>
          <p:nvPr/>
        </p:nvSpPr>
        <p:spPr>
          <a:xfrm>
            <a:off x="2495754" y="3451711"/>
            <a:ext cx="990110" cy="96746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 smtClean="0">
                <a:solidFill>
                  <a:prstClr val="white"/>
                </a:solidFill>
              </a:rPr>
              <a:t>議題</a:t>
            </a:r>
            <a:endParaRPr lang="en-US" altLang="ja-JP" dirty="0" smtClean="0">
              <a:solidFill>
                <a:prstClr val="white"/>
              </a:solidFill>
            </a:endParaRPr>
          </a:p>
          <a:p>
            <a:pPr algn="ctr"/>
            <a:r>
              <a:rPr lang="ja-JP" altLang="en-US" dirty="0" smtClean="0">
                <a:solidFill>
                  <a:prstClr val="white"/>
                </a:solidFill>
              </a:rPr>
              <a:t>決定</a:t>
            </a:r>
            <a:endParaRPr lang="ja-JP" altLang="en-US" dirty="0">
              <a:solidFill>
                <a:prstClr val="white"/>
              </a:solidFill>
            </a:endParaRPr>
          </a:p>
        </p:txBody>
      </p:sp>
      <p:sp>
        <p:nvSpPr>
          <p:cNvPr id="10" name="角丸四角形 9"/>
          <p:cNvSpPr/>
          <p:nvPr/>
        </p:nvSpPr>
        <p:spPr>
          <a:xfrm>
            <a:off x="795204" y="1723080"/>
            <a:ext cx="936104" cy="504056"/>
          </a:xfrm>
          <a:prstGeom prst="round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>
                <a:solidFill>
                  <a:prstClr val="white"/>
                </a:solidFill>
              </a:rPr>
              <a:t>県</a:t>
            </a:r>
          </a:p>
        </p:txBody>
      </p:sp>
      <p:sp>
        <p:nvSpPr>
          <p:cNvPr id="11" name="角丸四角形 10"/>
          <p:cNvSpPr/>
          <p:nvPr/>
        </p:nvSpPr>
        <p:spPr>
          <a:xfrm>
            <a:off x="1979713" y="1711899"/>
            <a:ext cx="1152128" cy="504056"/>
          </a:xfrm>
          <a:prstGeom prst="round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 smtClean="0">
                <a:solidFill>
                  <a:prstClr val="white"/>
                </a:solidFill>
              </a:rPr>
              <a:t>復興庁</a:t>
            </a:r>
            <a:endParaRPr lang="ja-JP" altLang="en-US" dirty="0">
              <a:solidFill>
                <a:prstClr val="white"/>
              </a:solidFill>
            </a:endParaRPr>
          </a:p>
        </p:txBody>
      </p:sp>
      <p:sp>
        <p:nvSpPr>
          <p:cNvPr id="12" name="角丸四角形 11"/>
          <p:cNvSpPr/>
          <p:nvPr/>
        </p:nvSpPr>
        <p:spPr>
          <a:xfrm>
            <a:off x="3370663" y="1711897"/>
            <a:ext cx="922657" cy="468054"/>
          </a:xfrm>
          <a:prstGeom prst="round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 smtClean="0">
                <a:solidFill>
                  <a:prstClr val="white"/>
                </a:solidFill>
              </a:rPr>
              <a:t>仙台市</a:t>
            </a:r>
            <a:endParaRPr lang="ja-JP" altLang="en-US" dirty="0">
              <a:solidFill>
                <a:prstClr val="white"/>
              </a:solidFill>
            </a:endParaRPr>
          </a:p>
        </p:txBody>
      </p:sp>
      <p:sp>
        <p:nvSpPr>
          <p:cNvPr id="13" name="角丸四角形 12"/>
          <p:cNvSpPr/>
          <p:nvPr/>
        </p:nvSpPr>
        <p:spPr>
          <a:xfrm>
            <a:off x="4553999" y="1711897"/>
            <a:ext cx="792088" cy="468053"/>
          </a:xfrm>
          <a:prstGeom prst="round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 smtClean="0">
                <a:solidFill>
                  <a:prstClr val="white"/>
                </a:solidFill>
              </a:rPr>
              <a:t>社協</a:t>
            </a:r>
            <a:endParaRPr lang="ja-JP" altLang="en-US" dirty="0">
              <a:solidFill>
                <a:prstClr val="white"/>
              </a:solidFill>
            </a:endParaRPr>
          </a:p>
        </p:txBody>
      </p:sp>
      <p:sp>
        <p:nvSpPr>
          <p:cNvPr id="14" name="角丸四角形 13"/>
          <p:cNvSpPr/>
          <p:nvPr/>
        </p:nvSpPr>
        <p:spPr>
          <a:xfrm>
            <a:off x="5549551" y="1699927"/>
            <a:ext cx="1339657" cy="486055"/>
          </a:xfrm>
          <a:prstGeom prst="round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 smtClean="0">
                <a:solidFill>
                  <a:prstClr val="white"/>
                </a:solidFill>
              </a:rPr>
              <a:t>ｻﾎﾟｾﾝ支援事務所</a:t>
            </a:r>
            <a:endParaRPr lang="ja-JP" altLang="en-US" dirty="0">
              <a:solidFill>
                <a:prstClr val="white"/>
              </a:solidFill>
            </a:endParaRPr>
          </a:p>
        </p:txBody>
      </p:sp>
      <p:cxnSp>
        <p:nvCxnSpPr>
          <p:cNvPr id="16" name="直線矢印コネクタ 15"/>
          <p:cNvCxnSpPr/>
          <p:nvPr/>
        </p:nvCxnSpPr>
        <p:spPr>
          <a:xfrm flipV="1">
            <a:off x="1510191" y="2435039"/>
            <a:ext cx="1" cy="64376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線矢印コネクタ 17"/>
          <p:cNvCxnSpPr/>
          <p:nvPr/>
        </p:nvCxnSpPr>
        <p:spPr>
          <a:xfrm flipV="1">
            <a:off x="1691681" y="2431980"/>
            <a:ext cx="864096" cy="64376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直線矢印コネクタ 19"/>
          <p:cNvCxnSpPr/>
          <p:nvPr/>
        </p:nvCxnSpPr>
        <p:spPr>
          <a:xfrm flipV="1">
            <a:off x="2429763" y="2431979"/>
            <a:ext cx="2070230" cy="64376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直線矢印コネクタ 21"/>
          <p:cNvCxnSpPr/>
          <p:nvPr/>
        </p:nvCxnSpPr>
        <p:spPr>
          <a:xfrm flipV="1">
            <a:off x="2123729" y="2431980"/>
            <a:ext cx="1296144" cy="64376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角丸四角形 24"/>
          <p:cNvSpPr/>
          <p:nvPr/>
        </p:nvSpPr>
        <p:spPr>
          <a:xfrm>
            <a:off x="7053562" y="1571026"/>
            <a:ext cx="1397828" cy="626926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 smtClean="0">
                <a:solidFill>
                  <a:prstClr val="white"/>
                </a:solidFill>
              </a:rPr>
              <a:t>市町におけるﾈｯﾄﾜｰｸ</a:t>
            </a:r>
            <a:endParaRPr lang="ja-JP" altLang="en-US" dirty="0">
              <a:solidFill>
                <a:prstClr val="white"/>
              </a:solidFill>
            </a:endParaRPr>
          </a:p>
        </p:txBody>
      </p:sp>
      <p:cxnSp>
        <p:nvCxnSpPr>
          <p:cNvPr id="27" name="直線矢印コネクタ 26"/>
          <p:cNvCxnSpPr/>
          <p:nvPr/>
        </p:nvCxnSpPr>
        <p:spPr>
          <a:xfrm flipV="1">
            <a:off x="2843809" y="2431980"/>
            <a:ext cx="3816424" cy="64376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下矢印 27"/>
          <p:cNvSpPr/>
          <p:nvPr/>
        </p:nvSpPr>
        <p:spPr>
          <a:xfrm>
            <a:off x="4229963" y="2795079"/>
            <a:ext cx="2232248" cy="56744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 smtClean="0">
                <a:solidFill>
                  <a:prstClr val="white"/>
                </a:solidFill>
              </a:rPr>
              <a:t>情報提供</a:t>
            </a:r>
            <a:endParaRPr lang="ja-JP" altLang="en-US" dirty="0">
              <a:solidFill>
                <a:prstClr val="white"/>
              </a:solidFill>
            </a:endParaRPr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1586925" y="2569194"/>
            <a:ext cx="12383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 smtClean="0">
                <a:solidFill>
                  <a:prstClr val="black"/>
                </a:solidFill>
              </a:rPr>
              <a:t>情報依頼</a:t>
            </a:r>
            <a:endParaRPr lang="ja-JP" altLang="en-US" dirty="0">
              <a:solidFill>
                <a:prstClr val="black"/>
              </a:solidFill>
            </a:endParaRPr>
          </a:p>
        </p:txBody>
      </p:sp>
      <p:sp>
        <p:nvSpPr>
          <p:cNvPr id="36" name="左カーブ矢印 35"/>
          <p:cNvSpPr/>
          <p:nvPr/>
        </p:nvSpPr>
        <p:spPr>
          <a:xfrm rot="4421212">
            <a:off x="4471782" y="3771913"/>
            <a:ext cx="560476" cy="2952329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prstClr val="black"/>
              </a:solidFill>
            </a:endParaRPr>
          </a:p>
        </p:txBody>
      </p:sp>
      <p:sp>
        <p:nvSpPr>
          <p:cNvPr id="37" name="上カーブ矢印 36"/>
          <p:cNvSpPr/>
          <p:nvPr/>
        </p:nvSpPr>
        <p:spPr>
          <a:xfrm rot="18161318">
            <a:off x="6736611" y="2966199"/>
            <a:ext cx="2220131" cy="643592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prstClr val="black"/>
              </a:solidFill>
            </a:endParaRPr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7499239" y="3113728"/>
            <a:ext cx="12177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 smtClean="0">
                <a:solidFill>
                  <a:prstClr val="black"/>
                </a:solidFill>
              </a:rPr>
              <a:t>情報・宿題</a:t>
            </a:r>
            <a:endParaRPr lang="ja-JP" altLang="en-US" dirty="0">
              <a:solidFill>
                <a:prstClr val="black"/>
              </a:solidFill>
            </a:endParaRPr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3159813" y="5910376"/>
            <a:ext cx="17140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 smtClean="0">
                <a:solidFill>
                  <a:prstClr val="black"/>
                </a:solidFill>
              </a:rPr>
              <a:t>情報発信・宿題</a:t>
            </a:r>
            <a:endParaRPr lang="ja-JP" altLang="en-US" dirty="0">
              <a:solidFill>
                <a:prstClr val="black"/>
              </a:solidFill>
            </a:endParaRPr>
          </a:p>
        </p:txBody>
      </p:sp>
      <p:sp>
        <p:nvSpPr>
          <p:cNvPr id="40" name="円/楕円 39"/>
          <p:cNvSpPr/>
          <p:nvPr/>
        </p:nvSpPr>
        <p:spPr>
          <a:xfrm>
            <a:off x="6914085" y="4895961"/>
            <a:ext cx="2155746" cy="1086857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600" dirty="0" smtClean="0">
                <a:solidFill>
                  <a:prstClr val="white"/>
                </a:solidFill>
              </a:rPr>
              <a:t>被災者支援連絡調整会議</a:t>
            </a:r>
            <a:endParaRPr lang="en-US" altLang="ja-JP" sz="1600" dirty="0" smtClean="0">
              <a:solidFill>
                <a:prstClr val="white"/>
              </a:solidFill>
            </a:endParaRPr>
          </a:p>
          <a:p>
            <a:pPr algn="ctr"/>
            <a:r>
              <a:rPr lang="ja-JP" altLang="en-US" sz="1400" dirty="0" smtClean="0">
                <a:solidFill>
                  <a:prstClr val="white"/>
                </a:solidFill>
              </a:rPr>
              <a:t>（行政との協議）</a:t>
            </a:r>
            <a:endParaRPr lang="ja-JP" altLang="en-US" sz="1400" dirty="0">
              <a:solidFill>
                <a:prstClr val="white"/>
              </a:solidFill>
            </a:endParaRPr>
          </a:p>
        </p:txBody>
      </p:sp>
      <p:sp>
        <p:nvSpPr>
          <p:cNvPr id="41" name="下矢印 40"/>
          <p:cNvSpPr/>
          <p:nvPr/>
        </p:nvSpPr>
        <p:spPr>
          <a:xfrm rot="19209304">
            <a:off x="6879029" y="4227699"/>
            <a:ext cx="382635" cy="82166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42" name="左カーブ矢印 41"/>
          <p:cNvSpPr/>
          <p:nvPr/>
        </p:nvSpPr>
        <p:spPr>
          <a:xfrm rot="5651733">
            <a:off x="4181818" y="4344115"/>
            <a:ext cx="413706" cy="4346552"/>
          </a:xfrm>
          <a:prstGeom prst="curvedLeftArrow">
            <a:avLst>
              <a:gd name="adj1" fmla="val 19257"/>
              <a:gd name="adj2" fmla="val 50000"/>
              <a:gd name="adj3" fmla="val 25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prstClr val="black"/>
              </a:solidFill>
            </a:endParaRPr>
          </a:p>
        </p:txBody>
      </p:sp>
      <p:sp>
        <p:nvSpPr>
          <p:cNvPr id="43" name="上カーブ矢印 42"/>
          <p:cNvSpPr/>
          <p:nvPr/>
        </p:nvSpPr>
        <p:spPr>
          <a:xfrm rot="16722792">
            <a:off x="7137790" y="3096917"/>
            <a:ext cx="3014129" cy="548011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prstClr val="black"/>
              </a:solidFill>
            </a:endParaRPr>
          </a:p>
        </p:txBody>
      </p:sp>
      <p:sp>
        <p:nvSpPr>
          <p:cNvPr id="44" name="円/楕円 43"/>
          <p:cNvSpPr/>
          <p:nvPr/>
        </p:nvSpPr>
        <p:spPr>
          <a:xfrm>
            <a:off x="4964868" y="5467085"/>
            <a:ext cx="2109411" cy="908407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dirty="0" smtClean="0">
                <a:solidFill>
                  <a:prstClr val="white"/>
                </a:solidFill>
              </a:rPr>
              <a:t>JCN</a:t>
            </a:r>
            <a:r>
              <a:rPr lang="ja-JP" altLang="en-US" dirty="0" smtClean="0">
                <a:solidFill>
                  <a:prstClr val="white"/>
                </a:solidFill>
              </a:rPr>
              <a:t>現地会議</a:t>
            </a:r>
            <a:endParaRPr lang="en-US" altLang="ja-JP" dirty="0" smtClean="0">
              <a:solidFill>
                <a:prstClr val="white"/>
              </a:solidFill>
            </a:endParaRPr>
          </a:p>
          <a:p>
            <a:pPr algn="ctr"/>
            <a:r>
              <a:rPr lang="ja-JP" altLang="en-US" dirty="0" smtClean="0">
                <a:solidFill>
                  <a:prstClr val="white"/>
                </a:solidFill>
              </a:rPr>
              <a:t>（勉強会）</a:t>
            </a:r>
            <a:endParaRPr lang="ja-JP" altLang="en-US" dirty="0">
              <a:solidFill>
                <a:prstClr val="white"/>
              </a:solidFill>
            </a:endParaRPr>
          </a:p>
        </p:txBody>
      </p:sp>
      <p:sp>
        <p:nvSpPr>
          <p:cNvPr id="45" name="下矢印 44"/>
          <p:cNvSpPr/>
          <p:nvPr/>
        </p:nvSpPr>
        <p:spPr>
          <a:xfrm rot="21024708">
            <a:off x="6285138" y="4591601"/>
            <a:ext cx="382635" cy="82166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6" name="円/楕円 5"/>
          <p:cNvSpPr/>
          <p:nvPr/>
        </p:nvSpPr>
        <p:spPr>
          <a:xfrm>
            <a:off x="584467" y="3379971"/>
            <a:ext cx="1573795" cy="873397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 smtClean="0">
                <a:solidFill>
                  <a:prstClr val="white"/>
                </a:solidFill>
              </a:rPr>
              <a:t>事前会議</a:t>
            </a:r>
            <a:endParaRPr lang="en-US" altLang="ja-JP" dirty="0" smtClean="0">
              <a:solidFill>
                <a:prstClr val="white"/>
              </a:solidFill>
            </a:endParaRPr>
          </a:p>
          <a:p>
            <a:pPr algn="ctr"/>
            <a:r>
              <a:rPr lang="ja-JP" altLang="en-US" dirty="0" smtClean="0">
                <a:solidFill>
                  <a:prstClr val="white"/>
                </a:solidFill>
              </a:rPr>
              <a:t>（在仙）</a:t>
            </a:r>
            <a:endParaRPr lang="ja-JP" altLang="en-US" dirty="0">
              <a:solidFill>
                <a:prstClr val="white"/>
              </a:solidFill>
            </a:endParaRPr>
          </a:p>
        </p:txBody>
      </p:sp>
      <p:sp>
        <p:nvSpPr>
          <p:cNvPr id="5" name="角丸四角形 4"/>
          <p:cNvSpPr/>
          <p:nvPr/>
        </p:nvSpPr>
        <p:spPr>
          <a:xfrm>
            <a:off x="2339720" y="4843580"/>
            <a:ext cx="1080119" cy="46591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600" dirty="0" smtClean="0">
                <a:solidFill>
                  <a:prstClr val="white"/>
                </a:solidFill>
              </a:rPr>
              <a:t>企業・</a:t>
            </a:r>
            <a:endParaRPr lang="en-US" altLang="ja-JP" sz="1600" dirty="0" smtClean="0">
              <a:solidFill>
                <a:prstClr val="white"/>
              </a:solidFill>
            </a:endParaRPr>
          </a:p>
          <a:p>
            <a:pPr algn="ctr"/>
            <a:r>
              <a:rPr lang="ja-JP" altLang="en-US" sz="1600" dirty="0" smtClean="0">
                <a:solidFill>
                  <a:prstClr val="white"/>
                </a:solidFill>
              </a:rPr>
              <a:t>外部団体</a:t>
            </a:r>
            <a:endParaRPr lang="ja-JP" altLang="en-US" sz="1600" dirty="0">
              <a:solidFill>
                <a:prstClr val="white"/>
              </a:solidFill>
            </a:endParaRPr>
          </a:p>
        </p:txBody>
      </p:sp>
      <p:sp>
        <p:nvSpPr>
          <p:cNvPr id="23" name="下矢印 22"/>
          <p:cNvSpPr/>
          <p:nvPr/>
        </p:nvSpPr>
        <p:spPr>
          <a:xfrm rot="13829379">
            <a:off x="3461657" y="4388841"/>
            <a:ext cx="645158" cy="62344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dirty="0">
              <a:solidFill>
                <a:prstClr val="white"/>
              </a:solidFill>
            </a:endParaRPr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3419839" y="4594065"/>
            <a:ext cx="67446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dirty="0" smtClean="0">
                <a:solidFill>
                  <a:prstClr val="white"/>
                </a:solidFill>
              </a:rPr>
              <a:t>問合</a:t>
            </a:r>
            <a:endParaRPr lang="ja-JP" altLang="en-US" sz="1600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3396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5022" y="203712"/>
            <a:ext cx="5475495" cy="6477266"/>
          </a:xfrm>
          <a:prstGeom prst="rect">
            <a:avLst/>
          </a:prstGeom>
          <a:noFill/>
          <a:ln w="9525" cap="rnd" cmpd="sng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テキスト ボックス 3"/>
          <p:cNvSpPr txBox="1"/>
          <p:nvPr/>
        </p:nvSpPr>
        <p:spPr>
          <a:xfrm>
            <a:off x="5704871" y="1319237"/>
            <a:ext cx="3453483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b="1" dirty="0" smtClean="0">
                <a:solidFill>
                  <a:prstClr val="black"/>
                </a:solidFill>
              </a:rPr>
              <a:t>②被災者支援連絡調整会議</a:t>
            </a:r>
            <a:r>
              <a:rPr lang="ja-JP" altLang="en-US" sz="1400" dirty="0" smtClean="0">
                <a:solidFill>
                  <a:prstClr val="black"/>
                </a:solidFill>
              </a:rPr>
              <a:t>（年４回程度）</a:t>
            </a:r>
            <a:endParaRPr lang="en-US" altLang="ja-JP" sz="1400" dirty="0" smtClean="0">
              <a:solidFill>
                <a:prstClr val="black"/>
              </a:solidFill>
            </a:endParaRPr>
          </a:p>
          <a:p>
            <a:r>
              <a:rPr lang="ja-JP" altLang="en-US" sz="1200" dirty="0" smtClean="0">
                <a:solidFill>
                  <a:prstClr val="black"/>
                </a:solidFill>
              </a:rPr>
              <a:t>県社会福祉課が事務局（れんぷく協力）。</a:t>
            </a:r>
            <a:endParaRPr lang="en-US" altLang="ja-JP" sz="1200" dirty="0" smtClean="0">
              <a:solidFill>
                <a:prstClr val="black"/>
              </a:solidFill>
            </a:endParaRPr>
          </a:p>
          <a:p>
            <a:r>
              <a:rPr lang="ja-JP" altLang="en-US" sz="1200" dirty="0" smtClean="0">
                <a:solidFill>
                  <a:prstClr val="black"/>
                </a:solidFill>
              </a:rPr>
              <a:t>県庁の復興支援関連部署と一部中間支援組織等との情報共有の場。</a:t>
            </a:r>
            <a:endParaRPr lang="ja-JP" altLang="en-US" sz="1200" dirty="0">
              <a:solidFill>
                <a:prstClr val="black"/>
              </a:solidFill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5711214" y="515681"/>
            <a:ext cx="3453482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b="1" dirty="0">
                <a:solidFill>
                  <a:prstClr val="black"/>
                </a:solidFill>
              </a:rPr>
              <a:t>①</a:t>
            </a:r>
            <a:r>
              <a:rPr lang="en-US" altLang="ja-JP" sz="1400" b="1" dirty="0" smtClean="0">
                <a:solidFill>
                  <a:prstClr val="black"/>
                </a:solidFill>
              </a:rPr>
              <a:t>JCN</a:t>
            </a:r>
            <a:r>
              <a:rPr lang="ja-JP" altLang="en-US" sz="1400" b="1" dirty="0" smtClean="0">
                <a:solidFill>
                  <a:prstClr val="black"/>
                </a:solidFill>
              </a:rPr>
              <a:t>現地会議</a:t>
            </a:r>
            <a:r>
              <a:rPr lang="ja-JP" altLang="en-US" sz="1400" dirty="0">
                <a:solidFill>
                  <a:prstClr val="black"/>
                </a:solidFill>
              </a:rPr>
              <a:t>（</a:t>
            </a:r>
            <a:r>
              <a:rPr lang="ja-JP" altLang="en-US" sz="1400" dirty="0" smtClean="0">
                <a:solidFill>
                  <a:prstClr val="black"/>
                </a:solidFill>
              </a:rPr>
              <a:t>年３回程度）</a:t>
            </a:r>
            <a:endParaRPr lang="en-US" altLang="ja-JP" sz="1400" dirty="0" smtClean="0">
              <a:solidFill>
                <a:prstClr val="black"/>
              </a:solidFill>
            </a:endParaRPr>
          </a:p>
          <a:p>
            <a:r>
              <a:rPr lang="en-US" altLang="ja-JP" sz="1200" dirty="0" smtClean="0">
                <a:solidFill>
                  <a:prstClr val="black"/>
                </a:solidFill>
              </a:rPr>
              <a:t>JCN</a:t>
            </a:r>
            <a:r>
              <a:rPr lang="ja-JP" altLang="en-US" sz="1200" dirty="0" smtClean="0">
                <a:solidFill>
                  <a:prstClr val="black"/>
                </a:solidFill>
              </a:rPr>
              <a:t>主催。</a:t>
            </a:r>
            <a:endParaRPr lang="en-US" altLang="ja-JP" sz="1200" dirty="0" smtClean="0">
              <a:solidFill>
                <a:prstClr val="black"/>
              </a:solidFill>
            </a:endParaRPr>
          </a:p>
          <a:p>
            <a:r>
              <a:rPr lang="ja-JP" altLang="en-US" sz="1200" dirty="0" smtClean="0">
                <a:solidFill>
                  <a:prstClr val="black"/>
                </a:solidFill>
              </a:rPr>
              <a:t>県内で活動している支援団体が会し、課題となっているテーマ等について話し合う場。</a:t>
            </a:r>
            <a:endParaRPr lang="ja-JP" altLang="en-US" sz="1200" dirty="0">
              <a:solidFill>
                <a:prstClr val="black"/>
              </a:solidFill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5690518" y="3395358"/>
            <a:ext cx="3459825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400" b="1" dirty="0">
                <a:solidFill>
                  <a:prstClr val="black"/>
                </a:solidFill>
              </a:rPr>
              <a:t>A</a:t>
            </a:r>
            <a:r>
              <a:rPr lang="en-US" altLang="ja-JP" sz="1400" b="1" dirty="0" smtClean="0">
                <a:solidFill>
                  <a:prstClr val="black"/>
                </a:solidFill>
              </a:rPr>
              <a:t>.</a:t>
            </a:r>
            <a:r>
              <a:rPr lang="ja-JP" altLang="en-US" sz="1400" b="1" dirty="0" smtClean="0">
                <a:solidFill>
                  <a:prstClr val="black"/>
                </a:solidFill>
              </a:rPr>
              <a:t>　復興みやぎﾈｯﾄﾜｰｸ会議</a:t>
            </a:r>
            <a:r>
              <a:rPr lang="ja-JP" altLang="en-US" sz="1400" dirty="0" smtClean="0">
                <a:solidFill>
                  <a:prstClr val="black"/>
                </a:solidFill>
              </a:rPr>
              <a:t>（毎月）</a:t>
            </a:r>
            <a:endParaRPr lang="en-US" altLang="ja-JP" sz="1400" dirty="0" smtClean="0">
              <a:solidFill>
                <a:prstClr val="black"/>
              </a:solidFill>
            </a:endParaRPr>
          </a:p>
          <a:p>
            <a:r>
              <a:rPr lang="ja-JP" altLang="en-US" sz="1200" dirty="0">
                <a:solidFill>
                  <a:prstClr val="black"/>
                </a:solidFill>
              </a:rPr>
              <a:t>県内</a:t>
            </a:r>
            <a:r>
              <a:rPr lang="ja-JP" altLang="en-US" sz="1200" dirty="0" smtClean="0">
                <a:solidFill>
                  <a:prstClr val="black"/>
                </a:solidFill>
              </a:rPr>
              <a:t>の中間支援的組織によるﾈｯﾄﾜｰｸ。各ﾈｯﾄﾜｰｸからの情報を集約。行政・企業等からの情報を各ﾈｯﾄﾜｰｸを通して発信。必要に応じてテーマ別分科会を設定。分科会例：</a:t>
            </a:r>
            <a:endParaRPr lang="en-US" altLang="ja-JP" sz="1200" dirty="0" smtClean="0">
              <a:solidFill>
                <a:prstClr val="black"/>
              </a:solidFill>
            </a:endParaRPr>
          </a:p>
          <a:p>
            <a:r>
              <a:rPr lang="ja-JP" altLang="en-US" sz="1200" dirty="0" smtClean="0">
                <a:solidFill>
                  <a:prstClr val="black"/>
                </a:solidFill>
              </a:rPr>
              <a:t>　　・子ども支援連絡会議</a:t>
            </a:r>
            <a:endParaRPr lang="en-US" altLang="ja-JP" sz="1200" dirty="0" smtClean="0">
              <a:solidFill>
                <a:prstClr val="black"/>
              </a:solidFill>
            </a:endParaRPr>
          </a:p>
          <a:p>
            <a:r>
              <a:rPr lang="ja-JP" altLang="en-US" sz="1200" dirty="0" smtClean="0">
                <a:solidFill>
                  <a:prstClr val="black"/>
                </a:solidFill>
              </a:rPr>
              <a:t>　　・</a:t>
            </a:r>
            <a:r>
              <a:rPr lang="ja-JP" altLang="en-US" sz="1200" dirty="0" err="1" smtClean="0">
                <a:solidFill>
                  <a:prstClr val="black"/>
                </a:solidFill>
              </a:rPr>
              <a:t>障がい</a:t>
            </a:r>
            <a:r>
              <a:rPr lang="ja-JP" altLang="en-US" sz="1200" dirty="0" smtClean="0">
                <a:solidFill>
                  <a:prstClr val="black"/>
                </a:solidFill>
              </a:rPr>
              <a:t>者支援団体連絡会</a:t>
            </a:r>
            <a:endParaRPr lang="en-US" altLang="ja-JP" sz="1200" dirty="0" smtClean="0">
              <a:solidFill>
                <a:prstClr val="black"/>
              </a:solidFill>
            </a:endParaRPr>
          </a:p>
          <a:p>
            <a:r>
              <a:rPr lang="ja-JP" altLang="en-US" sz="1200" dirty="0" smtClean="0">
                <a:solidFill>
                  <a:prstClr val="black"/>
                </a:solidFill>
              </a:rPr>
              <a:t>　　・医療・福祉関係の復興の担い手会議</a:t>
            </a:r>
            <a:endParaRPr lang="en-US" altLang="ja-JP" sz="1200" dirty="0" smtClean="0">
              <a:solidFill>
                <a:prstClr val="black"/>
              </a:solidFill>
            </a:endParaRPr>
          </a:p>
          <a:p>
            <a:r>
              <a:rPr lang="ja-JP" altLang="en-US" sz="1200" dirty="0">
                <a:solidFill>
                  <a:prstClr val="black"/>
                </a:solidFill>
              </a:rPr>
              <a:t>　</a:t>
            </a:r>
            <a:r>
              <a:rPr lang="ja-JP" altLang="en-US" sz="1200" dirty="0" smtClean="0">
                <a:solidFill>
                  <a:prstClr val="black"/>
                </a:solidFill>
              </a:rPr>
              <a:t>　・まちづくり分科会</a:t>
            </a:r>
            <a:endParaRPr lang="en-US" altLang="ja-JP" sz="1200" dirty="0" smtClean="0">
              <a:solidFill>
                <a:prstClr val="black"/>
              </a:solidFill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2051720" y="3657627"/>
            <a:ext cx="504056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altLang="ja-JP" sz="3200" b="1" dirty="0" smtClean="0">
                <a:solidFill>
                  <a:prstClr val="black"/>
                </a:solidFill>
              </a:rPr>
              <a:t>A</a:t>
            </a:r>
            <a:endParaRPr lang="ja-JP" altLang="en-US" sz="3200" b="1" dirty="0">
              <a:solidFill>
                <a:prstClr val="black"/>
              </a:solidFill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5999654" y="75881"/>
            <a:ext cx="29732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b="1" dirty="0" smtClean="0">
                <a:solidFill>
                  <a:prstClr val="black"/>
                </a:solidFill>
              </a:rPr>
              <a:t>連携・調整の会議体（現在）</a:t>
            </a:r>
            <a:endParaRPr lang="ja-JP" altLang="en-US" b="1" dirty="0">
              <a:solidFill>
                <a:prstClr val="black"/>
              </a:solidFill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5690518" y="2086834"/>
            <a:ext cx="2960697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b="1" dirty="0">
                <a:solidFill>
                  <a:prstClr val="black"/>
                </a:solidFill>
              </a:rPr>
              <a:t>③</a:t>
            </a:r>
            <a:r>
              <a:rPr lang="ja-JP" altLang="en-US" sz="1400" b="1" dirty="0" smtClean="0">
                <a:solidFill>
                  <a:prstClr val="black"/>
                </a:solidFill>
              </a:rPr>
              <a:t>テーマ別会議</a:t>
            </a:r>
            <a:endParaRPr lang="en-US" altLang="ja-JP" sz="1400" b="1" dirty="0" smtClean="0">
              <a:solidFill>
                <a:prstClr val="black"/>
              </a:solidFill>
            </a:endParaRPr>
          </a:p>
          <a:p>
            <a:r>
              <a:rPr lang="ja-JP" altLang="en-US" sz="1200" dirty="0" smtClean="0">
                <a:solidFill>
                  <a:prstClr val="black"/>
                </a:solidFill>
              </a:rPr>
              <a:t>・子ども支援連絡会議</a:t>
            </a:r>
            <a:endParaRPr lang="en-US" altLang="ja-JP" sz="1200" dirty="0" smtClean="0">
              <a:solidFill>
                <a:prstClr val="black"/>
              </a:solidFill>
            </a:endParaRPr>
          </a:p>
          <a:p>
            <a:r>
              <a:rPr lang="ja-JP" altLang="en-US" sz="1200" dirty="0">
                <a:solidFill>
                  <a:prstClr val="black"/>
                </a:solidFill>
              </a:rPr>
              <a:t>・</a:t>
            </a:r>
            <a:r>
              <a:rPr lang="ja-JP" altLang="en-US" sz="1200" dirty="0" err="1" smtClean="0">
                <a:solidFill>
                  <a:prstClr val="black"/>
                </a:solidFill>
              </a:rPr>
              <a:t>障がい</a:t>
            </a:r>
            <a:r>
              <a:rPr lang="ja-JP" altLang="en-US" sz="1200" dirty="0" smtClean="0">
                <a:solidFill>
                  <a:prstClr val="black"/>
                </a:solidFill>
              </a:rPr>
              <a:t>者支援団体連絡会</a:t>
            </a:r>
            <a:endParaRPr lang="en-US" altLang="ja-JP" sz="1200" dirty="0" smtClean="0">
              <a:solidFill>
                <a:prstClr val="black"/>
              </a:solidFill>
            </a:endParaRPr>
          </a:p>
          <a:p>
            <a:r>
              <a:rPr lang="ja-JP" altLang="en-US" sz="1200" dirty="0" smtClean="0">
                <a:solidFill>
                  <a:prstClr val="black"/>
                </a:solidFill>
              </a:rPr>
              <a:t>・医療・福祉関係の復興の担い手会議</a:t>
            </a:r>
            <a:endParaRPr lang="en-US" altLang="ja-JP" sz="1200" dirty="0" smtClean="0">
              <a:solidFill>
                <a:prstClr val="black"/>
              </a:solidFill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5977216" y="3026026"/>
            <a:ext cx="31443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b="1" dirty="0" smtClean="0">
                <a:solidFill>
                  <a:prstClr val="black"/>
                </a:solidFill>
              </a:rPr>
              <a:t>連携・調整の会議体（今後）</a:t>
            </a:r>
            <a:endParaRPr lang="ja-JP" altLang="en-US" b="1" dirty="0">
              <a:solidFill>
                <a:prstClr val="black"/>
              </a:solidFill>
            </a:endParaRP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5690518" y="5819204"/>
            <a:ext cx="3354945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400" b="1" dirty="0" smtClean="0">
                <a:solidFill>
                  <a:prstClr val="black"/>
                </a:solidFill>
              </a:rPr>
              <a:t>C.</a:t>
            </a:r>
            <a:r>
              <a:rPr lang="ja-JP" altLang="en-US" sz="1400" b="1" dirty="0" smtClean="0">
                <a:solidFill>
                  <a:prstClr val="black"/>
                </a:solidFill>
              </a:rPr>
              <a:t>　</a:t>
            </a:r>
            <a:r>
              <a:rPr lang="en-US" altLang="ja-JP" sz="1400" b="1" dirty="0" smtClean="0">
                <a:solidFill>
                  <a:prstClr val="black"/>
                </a:solidFill>
              </a:rPr>
              <a:t>JCN</a:t>
            </a:r>
            <a:r>
              <a:rPr lang="ja-JP" altLang="en-US" sz="1400" b="1" dirty="0" smtClean="0">
                <a:solidFill>
                  <a:prstClr val="black"/>
                </a:solidFill>
              </a:rPr>
              <a:t>現地会議</a:t>
            </a:r>
            <a:r>
              <a:rPr lang="ja-JP" altLang="en-US" sz="1400" dirty="0" smtClean="0">
                <a:solidFill>
                  <a:prstClr val="black"/>
                </a:solidFill>
              </a:rPr>
              <a:t>（年３回程度？）</a:t>
            </a:r>
            <a:endParaRPr lang="en-US" altLang="ja-JP" sz="1400" b="1" dirty="0" smtClean="0">
              <a:solidFill>
                <a:prstClr val="black"/>
              </a:solidFill>
            </a:endParaRPr>
          </a:p>
          <a:p>
            <a:r>
              <a:rPr lang="ja-JP" altLang="en-US" sz="1200" dirty="0" smtClean="0">
                <a:solidFill>
                  <a:prstClr val="black"/>
                </a:solidFill>
              </a:rPr>
              <a:t>「</a:t>
            </a:r>
            <a:r>
              <a:rPr lang="en-US" altLang="ja-JP" sz="1200" dirty="0" smtClean="0">
                <a:solidFill>
                  <a:prstClr val="black"/>
                </a:solidFill>
              </a:rPr>
              <a:t>A</a:t>
            </a:r>
            <a:r>
              <a:rPr lang="ja-JP" altLang="en-US" sz="1200" dirty="0" smtClean="0">
                <a:solidFill>
                  <a:prstClr val="black"/>
                </a:solidFill>
              </a:rPr>
              <a:t>」で得た課題に対して、解決のヒントとなる過去の知見や全国の事例などの勉強会。支援団体全般へのオープンな情報共有の場。</a:t>
            </a:r>
            <a:endParaRPr lang="ja-JP" altLang="en-US" sz="1200" dirty="0">
              <a:solidFill>
                <a:prstClr val="black"/>
              </a:solidFill>
            </a:endParaRP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5704871" y="5142096"/>
            <a:ext cx="3453483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400" b="1" dirty="0">
                <a:solidFill>
                  <a:prstClr val="black"/>
                </a:solidFill>
              </a:rPr>
              <a:t>B</a:t>
            </a:r>
            <a:r>
              <a:rPr lang="en-US" altLang="ja-JP" sz="1400" b="1" dirty="0" smtClean="0">
                <a:solidFill>
                  <a:prstClr val="black"/>
                </a:solidFill>
              </a:rPr>
              <a:t>.</a:t>
            </a:r>
            <a:r>
              <a:rPr lang="ja-JP" altLang="en-US" sz="1400" b="1" dirty="0" smtClean="0">
                <a:solidFill>
                  <a:prstClr val="black"/>
                </a:solidFill>
              </a:rPr>
              <a:t>　被災者支援連絡調整会議</a:t>
            </a:r>
            <a:r>
              <a:rPr lang="ja-JP" altLang="en-US" sz="1400" dirty="0" smtClean="0">
                <a:solidFill>
                  <a:prstClr val="black"/>
                </a:solidFill>
              </a:rPr>
              <a:t>（隔月？）</a:t>
            </a:r>
            <a:endParaRPr lang="en-US" altLang="ja-JP" sz="1400" dirty="0" smtClean="0">
              <a:solidFill>
                <a:prstClr val="black"/>
              </a:solidFill>
            </a:endParaRPr>
          </a:p>
          <a:p>
            <a:r>
              <a:rPr lang="ja-JP" altLang="en-US" sz="1200" dirty="0" smtClean="0">
                <a:solidFill>
                  <a:prstClr val="black"/>
                </a:solidFill>
              </a:rPr>
              <a:t>「</a:t>
            </a:r>
            <a:r>
              <a:rPr lang="en-US" altLang="ja-JP" sz="1200" dirty="0" smtClean="0">
                <a:solidFill>
                  <a:prstClr val="black"/>
                </a:solidFill>
              </a:rPr>
              <a:t>A</a:t>
            </a:r>
            <a:r>
              <a:rPr lang="ja-JP" altLang="en-US" sz="1200" dirty="0" smtClean="0">
                <a:solidFill>
                  <a:prstClr val="black"/>
                </a:solidFill>
              </a:rPr>
              <a:t>」で得た現地での課題を、行政と共有し、問題解決につなげる場。</a:t>
            </a:r>
            <a:endParaRPr lang="en-US" altLang="ja-JP" sz="1200" dirty="0" smtClean="0">
              <a:solidFill>
                <a:prstClr val="black"/>
              </a:solidFill>
            </a:endParaRP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215023" y="3786257"/>
            <a:ext cx="504056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altLang="ja-JP" sz="3200" b="1" dirty="0">
                <a:solidFill>
                  <a:prstClr val="black"/>
                </a:solidFill>
              </a:rPr>
              <a:t>B</a:t>
            </a:r>
            <a:endParaRPr lang="ja-JP" altLang="en-US" sz="3200" b="1" dirty="0">
              <a:solidFill>
                <a:prstClr val="black"/>
              </a:solidFill>
            </a:endParaRP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5186462" y="203712"/>
            <a:ext cx="504056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altLang="ja-JP" sz="3200" b="1" dirty="0">
                <a:solidFill>
                  <a:prstClr val="black"/>
                </a:solidFill>
              </a:rPr>
              <a:t>C</a:t>
            </a:r>
            <a:endParaRPr lang="ja-JP" altLang="en-US" sz="3200" b="1" dirty="0">
              <a:solidFill>
                <a:prstClr val="black"/>
              </a:solidFill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2251158" y="4918852"/>
            <a:ext cx="27528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 smtClean="0">
                <a:solidFill>
                  <a:prstClr val="black"/>
                </a:solidFill>
              </a:rPr>
              <a:t>分科会：</a:t>
            </a:r>
            <a:endParaRPr lang="en-US" altLang="ja-JP" sz="1400" dirty="0" smtClean="0">
              <a:solidFill>
                <a:prstClr val="black"/>
              </a:solidFill>
            </a:endParaRPr>
          </a:p>
          <a:p>
            <a:r>
              <a:rPr lang="ja-JP" altLang="en-US" sz="1400" dirty="0" smtClean="0">
                <a:solidFill>
                  <a:prstClr val="black"/>
                </a:solidFill>
              </a:rPr>
              <a:t>子ども、</a:t>
            </a:r>
            <a:r>
              <a:rPr lang="ja-JP" altLang="en-US" sz="1400" dirty="0" err="1" smtClean="0">
                <a:solidFill>
                  <a:prstClr val="black"/>
                </a:solidFill>
              </a:rPr>
              <a:t>障がい</a:t>
            </a:r>
            <a:r>
              <a:rPr lang="ja-JP" altLang="en-US" sz="1400" dirty="0" smtClean="0">
                <a:solidFill>
                  <a:prstClr val="black"/>
                </a:solidFill>
              </a:rPr>
              <a:t>者、まちづくり・・・</a:t>
            </a:r>
            <a:endParaRPr lang="ja-JP" altLang="en-US" sz="14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43550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3976</TotalTime>
  <Words>467</Words>
  <Application>Microsoft Office PowerPoint</Application>
  <PresentationFormat>画面に合わせる (4:3)</PresentationFormat>
  <Paragraphs>158</Paragraphs>
  <Slides>5</Slides>
  <Notes>2</Notes>
  <HiddenSlides>0</HiddenSlides>
  <MMClips>0</MMClips>
  <ScaleCrop>false</ScaleCrop>
  <HeadingPairs>
    <vt:vector size="4" baseType="variant">
      <vt:variant>
        <vt:lpstr>テーマ</vt:lpstr>
      </vt:variant>
      <vt:variant>
        <vt:i4>2</vt:i4>
      </vt:variant>
      <vt:variant>
        <vt:lpstr>スライド タイトル</vt:lpstr>
      </vt:variant>
      <vt:variant>
        <vt:i4>5</vt:i4>
      </vt:variant>
    </vt:vector>
  </HeadingPairs>
  <TitlesOfParts>
    <vt:vector size="7" baseType="lpstr">
      <vt:lpstr>Office ​​テーマ</vt:lpstr>
      <vt:lpstr>ホワイト</vt:lpstr>
      <vt:lpstr>宮城における連携のイメージ</vt:lpstr>
      <vt:lpstr>復興みやぎネットワーク会議（案）</vt:lpstr>
      <vt:lpstr>＜時間経過による復興課題の変化と支援の質の変化＞</vt:lpstr>
      <vt:lpstr>復興みやぎネットワーク会議フロー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宮城における連携のイメージ</dc:title>
  <dc:creator>JPF</dc:creator>
  <cp:lastModifiedBy>JPF miura</cp:lastModifiedBy>
  <cp:revision>34</cp:revision>
  <cp:lastPrinted>2012-07-13T05:41:44Z</cp:lastPrinted>
  <dcterms:created xsi:type="dcterms:W3CDTF">2012-06-13T07:08:30Z</dcterms:created>
  <dcterms:modified xsi:type="dcterms:W3CDTF">2012-07-26T00:52:23Z</dcterms:modified>
</cp:coreProperties>
</file>